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notesMasterIdLst>
    <p:notesMasterId r:id="rId69"/>
  </p:notesMasterIdLst>
  <p:sldIdLst>
    <p:sldId id="266" r:id="rId2"/>
    <p:sldId id="528" r:id="rId3"/>
    <p:sldId id="529" r:id="rId4"/>
    <p:sldId id="586" r:id="rId5"/>
    <p:sldId id="625" r:id="rId6"/>
    <p:sldId id="626" r:id="rId7"/>
    <p:sldId id="627" r:id="rId8"/>
    <p:sldId id="628" r:id="rId9"/>
    <p:sldId id="629" r:id="rId10"/>
    <p:sldId id="630" r:id="rId11"/>
    <p:sldId id="631" r:id="rId12"/>
    <p:sldId id="632" r:id="rId13"/>
    <p:sldId id="633" r:id="rId14"/>
    <p:sldId id="634" r:id="rId15"/>
    <p:sldId id="635" r:id="rId16"/>
    <p:sldId id="636" r:id="rId17"/>
    <p:sldId id="637" r:id="rId18"/>
    <p:sldId id="63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659" r:id="rId40"/>
    <p:sldId id="660" r:id="rId41"/>
    <p:sldId id="661" r:id="rId42"/>
    <p:sldId id="662" r:id="rId43"/>
    <p:sldId id="542" r:id="rId44"/>
    <p:sldId id="587" r:id="rId45"/>
    <p:sldId id="541" r:id="rId46"/>
    <p:sldId id="540" r:id="rId47"/>
    <p:sldId id="539" r:id="rId48"/>
    <p:sldId id="537" r:id="rId49"/>
    <p:sldId id="547" r:id="rId50"/>
    <p:sldId id="548" r:id="rId51"/>
    <p:sldId id="565" r:id="rId52"/>
    <p:sldId id="564" r:id="rId53"/>
    <p:sldId id="563" r:id="rId54"/>
    <p:sldId id="562" r:id="rId55"/>
    <p:sldId id="561" r:id="rId56"/>
    <p:sldId id="560" r:id="rId57"/>
    <p:sldId id="559" r:id="rId58"/>
    <p:sldId id="558" r:id="rId59"/>
    <p:sldId id="616" r:id="rId60"/>
    <p:sldId id="600" r:id="rId61"/>
    <p:sldId id="601" r:id="rId62"/>
    <p:sldId id="602" r:id="rId63"/>
    <p:sldId id="603" r:id="rId64"/>
    <p:sldId id="604" r:id="rId65"/>
    <p:sldId id="605" r:id="rId66"/>
    <p:sldId id="606" r:id="rId67"/>
    <p:sldId id="452" r:id="rId68"/>
  </p:sldIdLst>
  <p:sldSz cx="9144000" cy="6858000" type="screen4x3"/>
  <p:notesSz cx="6761163" cy="99425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9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FFFFF"/>
    <a:srgbClr val="F1959B"/>
    <a:srgbClr val="960000"/>
    <a:srgbClr val="FCF600"/>
    <a:srgbClr val="C0B708"/>
    <a:srgbClr val="D5CB09"/>
    <a:srgbClr val="926304"/>
    <a:srgbClr val="FF6D6D"/>
    <a:srgbClr val="F5E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78" autoAdjust="0"/>
    <p:restoredTop sz="94434" autoAdjust="0"/>
  </p:normalViewPr>
  <p:slideViewPr>
    <p:cSldViewPr>
      <p:cViewPr>
        <p:scale>
          <a:sx n="75" d="100"/>
          <a:sy n="75" d="100"/>
        </p:scale>
        <p:origin x="591" y="27"/>
      </p:cViewPr>
      <p:guideLst>
        <p:guide orient="horz" pos="2160"/>
        <p:guide pos="2925"/>
      </p:guideLst>
    </p:cSldViewPr>
  </p:slideViewPr>
  <p:notesTextViewPr>
    <p:cViewPr>
      <p:scale>
        <a:sx n="3" d="2"/>
        <a:sy n="3" d="2"/>
      </p:scale>
      <p:origin x="0" y="0"/>
    </p:cViewPr>
  </p:notesTextViewPr>
  <p:sorterViewPr>
    <p:cViewPr>
      <p:scale>
        <a:sx n="100" d="100"/>
        <a:sy n="100" d="100"/>
      </p:scale>
      <p:origin x="0" y="-23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29050" y="0"/>
            <a:ext cx="293052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8833AF34-FBDE-4DAB-85CB-729AB778B95F}" type="datetimeFigureOut">
              <a:rPr lang="en-US"/>
              <a:pPr>
                <a:defRPr/>
              </a:pPr>
              <a:t>11/8/2023</a:t>
            </a:fld>
            <a:endParaRPr lang="en-US"/>
          </a:p>
        </p:txBody>
      </p:sp>
      <p:sp>
        <p:nvSpPr>
          <p:cNvPr id="4" name="Slide Image Placeholder 3"/>
          <p:cNvSpPr>
            <a:spLocks noGrp="1" noRot="1" noChangeAspect="1"/>
          </p:cNvSpPr>
          <p:nvPr>
            <p:ph type="sldImg" idx="2"/>
          </p:nvPr>
        </p:nvSpPr>
        <p:spPr>
          <a:xfrm>
            <a:off x="895350" y="746125"/>
            <a:ext cx="4970463" cy="3727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6275" y="4722813"/>
            <a:ext cx="5408613" cy="447357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4038"/>
            <a:ext cx="2930525" cy="4968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29050" y="9444038"/>
            <a:ext cx="2930525" cy="4968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68B4D8F-5B89-4DD4-9C68-C5A1D46EFA4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l="82950" r="1492" b="71051"/>
          <a:stretch>
            <a:fillRect/>
          </a:stretch>
        </p:blipFill>
        <p:spPr bwMode="auto">
          <a:xfrm>
            <a:off x="7812360" y="332656"/>
            <a:ext cx="887412"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userDrawn="1"/>
        </p:nvCxnSpPr>
        <p:spPr>
          <a:xfrm>
            <a:off x="839788" y="3138488"/>
            <a:ext cx="7537450" cy="1587"/>
          </a:xfrm>
          <a:prstGeom prst="line">
            <a:avLst/>
          </a:prstGeom>
          <a:ln/>
        </p:spPr>
        <p:style>
          <a:lnRef idx="3">
            <a:schemeClr val="dk1"/>
          </a:lnRef>
          <a:fillRef idx="0">
            <a:schemeClr val="dk1"/>
          </a:fillRef>
          <a:effectRef idx="2">
            <a:schemeClr val="dk1"/>
          </a:effectRef>
          <a:fontRef idx="minor">
            <a:schemeClr val="tx1"/>
          </a:fontRef>
        </p:style>
      </p:cxnSp>
      <p:sp>
        <p:nvSpPr>
          <p:cNvPr id="4" name="Title 1"/>
          <p:cNvSpPr txBox="1">
            <a:spLocks/>
          </p:cNvSpPr>
          <p:nvPr userDrawn="1"/>
        </p:nvSpPr>
        <p:spPr>
          <a:xfrm>
            <a:off x="839788" y="2636912"/>
            <a:ext cx="4989942" cy="359867"/>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eaLnBrk="1" fontAlgn="auto" hangingPunct="1">
              <a:spcAft>
                <a:spcPts val="0"/>
              </a:spcAft>
              <a:defRPr/>
            </a:pPr>
            <a:r>
              <a:rPr lang="en-US" sz="3600" dirty="0">
                <a:solidFill>
                  <a:srgbClr val="960000"/>
                </a:solidFill>
                <a:latin typeface="Lucida Sans Unicode"/>
              </a:rPr>
              <a:t>ACADEMIC CITY</a:t>
            </a:r>
          </a:p>
        </p:txBody>
      </p:sp>
      <p:sp>
        <p:nvSpPr>
          <p:cNvPr id="5" name="Date Placeholder 3"/>
          <p:cNvSpPr>
            <a:spLocks noGrp="1"/>
          </p:cNvSpPr>
          <p:nvPr>
            <p:ph type="dt" sz="half" idx="10"/>
          </p:nvPr>
        </p:nvSpPr>
        <p:spPr/>
        <p:txBody>
          <a:bodyPr/>
          <a:lstStyle>
            <a:lvl1pPr>
              <a:defRPr/>
            </a:lvl1pPr>
          </a:lstStyle>
          <a:p>
            <a:pPr>
              <a:defRPr/>
            </a:pPr>
            <a:fld id="{C744CE01-8741-40D2-B6B7-A2AE29707D00}" type="datetime2">
              <a:rPr lang="en-US" smtClean="0"/>
              <a:t>Wednesday, November 8, 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9D8807-90FF-4F48-A4D6-4D2C833FA69A}" type="slidenum">
              <a:rPr lang="en-US" altLang="en-US"/>
              <a:pPr>
                <a:defRPr/>
              </a:pPr>
              <a:t>‹#›</a:t>
            </a:fld>
            <a:endParaRPr lang="en-US" altLang="en-US" dirty="0"/>
          </a:p>
        </p:txBody>
      </p:sp>
    </p:spTree>
    <p:extLst>
      <p:ext uri="{BB962C8B-B14F-4D97-AF65-F5344CB8AC3E}">
        <p14:creationId xmlns:p14="http://schemas.microsoft.com/office/powerpoint/2010/main" val="133331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CB2649F-A2F3-46BD-AC24-C08096B8B8CB}" type="datetime2">
              <a:rPr lang="en-US" smtClean="0"/>
              <a:t>Wednesday, November 8, 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20FA80-97AA-42F3-B560-A4BB1A620C99}" type="slidenum">
              <a:rPr lang="en-US" altLang="en-US"/>
              <a:pPr>
                <a:defRPr/>
              </a:pPr>
              <a:t>‹#›</a:t>
            </a:fld>
            <a:endParaRPr lang="en-US" altLang="en-US"/>
          </a:p>
        </p:txBody>
      </p:sp>
    </p:spTree>
    <p:extLst>
      <p:ext uri="{BB962C8B-B14F-4D97-AF65-F5344CB8AC3E}">
        <p14:creationId xmlns:p14="http://schemas.microsoft.com/office/powerpoint/2010/main" val="186630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7DB86DB-9DD4-4867-A455-5FBD286D4B42}" type="datetime2">
              <a:rPr lang="en-US" smtClean="0"/>
              <a:t>Wednesday, November 8, 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B980AE-4A63-4754-85AF-471CF00D4628}" type="slidenum">
              <a:rPr lang="en-US" altLang="en-US"/>
              <a:pPr>
                <a:defRPr/>
              </a:pPr>
              <a:t>‹#›</a:t>
            </a:fld>
            <a:endParaRPr lang="en-US" altLang="en-US"/>
          </a:p>
        </p:txBody>
      </p:sp>
    </p:spTree>
    <p:extLst>
      <p:ext uri="{BB962C8B-B14F-4D97-AF65-F5344CB8AC3E}">
        <p14:creationId xmlns:p14="http://schemas.microsoft.com/office/powerpoint/2010/main" val="281434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D1EC7FA-0AAC-4A38-92DF-689D1D525D54}" type="datetime2">
              <a:rPr lang="en-US" smtClean="0"/>
              <a:t>Wednesday, November 8, 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3CF1563-837D-43A4-9E8C-23D4ED7367BB}" type="slidenum">
              <a:rPr lang="en-US" altLang="en-US"/>
              <a:pPr>
                <a:defRPr/>
              </a:pPr>
              <a:t>‹#›</a:t>
            </a:fld>
            <a:endParaRPr lang="en-US" altLang="en-US"/>
          </a:p>
        </p:txBody>
      </p:sp>
      <p:pic>
        <p:nvPicPr>
          <p:cNvPr id="7" name="Picture 6"/>
          <p:cNvPicPr>
            <a:picLocks noChangeAspect="1"/>
          </p:cNvPicPr>
          <p:nvPr userDrawn="1"/>
        </p:nvPicPr>
        <p:blipFill>
          <a:blip r:embed="rId2"/>
          <a:stretch>
            <a:fillRect/>
          </a:stretch>
        </p:blipFill>
        <p:spPr>
          <a:xfrm>
            <a:off x="7956376" y="365125"/>
            <a:ext cx="883997" cy="963251"/>
          </a:xfrm>
          <a:prstGeom prst="rect">
            <a:avLst/>
          </a:prstGeom>
        </p:spPr>
      </p:pic>
    </p:spTree>
    <p:extLst>
      <p:ext uri="{BB962C8B-B14F-4D97-AF65-F5344CB8AC3E}">
        <p14:creationId xmlns:p14="http://schemas.microsoft.com/office/powerpoint/2010/main" val="41187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66D0F258-989A-47C8-9DC3-36A8F5852B02}" type="datetime2">
              <a:rPr lang="en-US" smtClean="0"/>
              <a:t>Wednesday, November 8, 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21DE61-273E-48C1-9274-0A925EF8C476}" type="slidenum">
              <a:rPr lang="en-US" altLang="en-US"/>
              <a:pPr>
                <a:defRPr/>
              </a:pPr>
              <a:t>‹#›</a:t>
            </a:fld>
            <a:endParaRPr lang="en-US" altLang="en-US"/>
          </a:p>
        </p:txBody>
      </p:sp>
    </p:spTree>
    <p:extLst>
      <p:ext uri="{BB962C8B-B14F-4D97-AF65-F5344CB8AC3E}">
        <p14:creationId xmlns:p14="http://schemas.microsoft.com/office/powerpoint/2010/main" val="3141294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686FC8F0-5981-4996-A835-6B19265F78F5}" type="datetime2">
              <a:rPr lang="en-US" smtClean="0"/>
              <a:t>Wednesday, November 8, 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18385DC-8E0E-4449-B763-6C15B9B88159}" type="slidenum">
              <a:rPr lang="en-US" altLang="en-US"/>
              <a:pPr>
                <a:defRPr/>
              </a:pPr>
              <a:t>‹#›</a:t>
            </a:fld>
            <a:endParaRPr lang="en-US" altLang="en-US"/>
          </a:p>
        </p:txBody>
      </p:sp>
    </p:spTree>
    <p:extLst>
      <p:ext uri="{BB962C8B-B14F-4D97-AF65-F5344CB8AC3E}">
        <p14:creationId xmlns:p14="http://schemas.microsoft.com/office/powerpoint/2010/main" val="164286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2" descr="C:\Users\siddharth\Desktop\Academic City College\Marketing Material\Academic_city_Logo_final.jpg"/>
          <p:cNvPicPr>
            <a:picLocks noChangeAspect="1" noChangeArrowheads="1"/>
          </p:cNvPicPr>
          <p:nvPr userDrawn="1"/>
        </p:nvPicPr>
        <p:blipFill>
          <a:blip r:embed="rId2">
            <a:extLst>
              <a:ext uri="{28A0092B-C50C-407E-A947-70E740481C1C}">
                <a14:useLocalDpi xmlns:a14="http://schemas.microsoft.com/office/drawing/2010/main" val="0"/>
              </a:ext>
            </a:extLst>
          </a:blip>
          <a:srcRect l="3773" t="24614" r="54079" b="27586"/>
          <a:stretch>
            <a:fillRect/>
          </a:stretch>
        </p:blipFill>
        <p:spPr bwMode="auto">
          <a:xfrm>
            <a:off x="19050" y="9525"/>
            <a:ext cx="742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CC6B0BDD-B591-4025-AA4E-63AF4B68CF6B}" type="datetime2">
              <a:rPr lang="en-US" smtClean="0"/>
              <a:t>Wednesday, November 8, 2023</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27A6C33D-2661-45D7-8ACE-6BC503F32E40}" type="slidenum">
              <a:rPr lang="en-US" altLang="en-US"/>
              <a:pPr>
                <a:defRPr/>
              </a:pPr>
              <a:t>‹#›</a:t>
            </a:fld>
            <a:endParaRPr lang="en-US" altLang="en-US"/>
          </a:p>
        </p:txBody>
      </p:sp>
    </p:spTree>
    <p:extLst>
      <p:ext uri="{BB962C8B-B14F-4D97-AF65-F5344CB8AC3E}">
        <p14:creationId xmlns:p14="http://schemas.microsoft.com/office/powerpoint/2010/main" val="227058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C:\Users\siddharth\Desktop\Academic City College\Marketing Material\Academic_city_Logo_final.jpg"/>
          <p:cNvPicPr>
            <a:picLocks noChangeAspect="1" noChangeArrowheads="1"/>
          </p:cNvPicPr>
          <p:nvPr userDrawn="1"/>
        </p:nvPicPr>
        <p:blipFill>
          <a:blip r:embed="rId2">
            <a:extLst>
              <a:ext uri="{28A0092B-C50C-407E-A947-70E740481C1C}">
                <a14:useLocalDpi xmlns:a14="http://schemas.microsoft.com/office/drawing/2010/main" val="0"/>
              </a:ext>
            </a:extLst>
          </a:blip>
          <a:srcRect l="3773" t="24614" r="54079" b="27586"/>
          <a:stretch>
            <a:fillRect/>
          </a:stretch>
        </p:blipFill>
        <p:spPr bwMode="auto">
          <a:xfrm>
            <a:off x="19050" y="9525"/>
            <a:ext cx="742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B64A1F75-B923-46EF-8415-77D9A9D52AB9}" type="datetime2">
              <a:rPr lang="en-US" smtClean="0"/>
              <a:t>Wednesday, November 8, 2023</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EA4C6D71-4FBC-4E4D-AF12-932412B8D823}" type="slidenum">
              <a:rPr lang="en-US" altLang="en-US"/>
              <a:pPr>
                <a:defRPr/>
              </a:pPr>
              <a:t>‹#›</a:t>
            </a:fld>
            <a:endParaRPr lang="en-US" altLang="en-US"/>
          </a:p>
        </p:txBody>
      </p:sp>
    </p:spTree>
    <p:extLst>
      <p:ext uri="{BB962C8B-B14F-4D97-AF65-F5344CB8AC3E}">
        <p14:creationId xmlns:p14="http://schemas.microsoft.com/office/powerpoint/2010/main" val="282072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BADB1B1-F6B3-416E-A9BB-883AFD98301E}" type="datetime2">
              <a:rPr lang="en-US" smtClean="0"/>
              <a:t>Wednesday, November 8, 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solidFill>
                  <a:schemeClr val="tx1">
                    <a:lumMod val="65000"/>
                    <a:lumOff val="35000"/>
                  </a:schemeClr>
                </a:solidFill>
              </a:defRPr>
            </a:lvl1pPr>
          </a:lstStyle>
          <a:p>
            <a:pPr>
              <a:defRPr/>
            </a:pPr>
            <a:r>
              <a:rPr lang="en-US" altLang="en-US"/>
              <a:t>1</a:t>
            </a:r>
            <a:endParaRPr lang="en-US" altLang="en-US" dirty="0"/>
          </a:p>
        </p:txBody>
      </p:sp>
    </p:spTree>
    <p:extLst>
      <p:ext uri="{BB962C8B-B14F-4D97-AF65-F5344CB8AC3E}">
        <p14:creationId xmlns:p14="http://schemas.microsoft.com/office/powerpoint/2010/main" val="2669032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a:defRPr/>
            </a:pPr>
            <a:fld id="{A7999EA4-8CC6-4CD4-A875-6CC3A1D6C491}" type="datetime2">
              <a:rPr lang="en-US" smtClean="0"/>
              <a:t>Wednesday, November 8, 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FAF73EB-F9A0-46E5-9385-EE7DA7E1C97C}" type="slidenum">
              <a:rPr lang="en-US" altLang="en-US"/>
              <a:pPr>
                <a:defRPr/>
              </a:pPr>
              <a:t>‹#›</a:t>
            </a:fld>
            <a:endParaRPr lang="en-US" altLang="en-US"/>
          </a:p>
        </p:txBody>
      </p:sp>
    </p:spTree>
    <p:extLst>
      <p:ext uri="{BB962C8B-B14F-4D97-AF65-F5344CB8AC3E}">
        <p14:creationId xmlns:p14="http://schemas.microsoft.com/office/powerpoint/2010/main" val="63646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977FEE1-8E74-4876-BCAF-D952AA061BCD}" type="datetime2">
              <a:rPr lang="en-US" smtClean="0"/>
              <a:t>Wednesday, November 8, 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EA02FE-CF43-4F8F-9356-5662A3E260CA}" type="slidenum">
              <a:rPr lang="en-US" altLang="en-US"/>
              <a:pPr>
                <a:defRPr/>
              </a:pPr>
              <a:t>‹#›</a:t>
            </a:fld>
            <a:endParaRPr lang="en-US" altLang="en-US"/>
          </a:p>
        </p:txBody>
      </p:sp>
    </p:spTree>
    <p:extLst>
      <p:ext uri="{BB962C8B-B14F-4D97-AF65-F5344CB8AC3E}">
        <p14:creationId xmlns:p14="http://schemas.microsoft.com/office/powerpoint/2010/main" val="1839989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72DD1BC-44C4-473E-90E9-DAAFC562B868}" type="datetime2">
              <a:rPr lang="en-US" smtClean="0"/>
              <a:t>Wednesday, November 8, 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4ABEB1D-5E1C-4AB8-9FE7-72950C15339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53" r:id="rId1"/>
    <p:sldLayoutId id="2147484151" r:id="rId2"/>
    <p:sldLayoutId id="2147484154" r:id="rId3"/>
    <p:sldLayoutId id="2147484155" r:id="rId4"/>
    <p:sldLayoutId id="2147484156" r:id="rId5"/>
    <p:sldLayoutId id="2147484157" r:id="rId6"/>
    <p:sldLayoutId id="2147484158" r:id="rId7"/>
    <p:sldLayoutId id="2147484159" r:id="rId8"/>
    <p:sldLayoutId id="2147484152" r:id="rId9"/>
    <p:sldLayoutId id="2147484160" r:id="rId10"/>
    <p:sldLayoutId id="2147484161" r:id="rId11"/>
  </p:sldLayoutIdLst>
  <p:hf sldNum="0"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311775" y="5013325"/>
            <a:ext cx="3052763" cy="230188"/>
          </a:xfrm>
        </p:spPr>
        <p:txBody>
          <a:bodyPr rtlCol="0" anchor="ctr">
            <a:noAutofit/>
          </a:bodyPr>
          <a:lstStyle/>
          <a:p>
            <a:pPr marL="0" indent="0" algn="r" eaLnBrk="1" fontAlgn="auto" hangingPunct="1">
              <a:spcAft>
                <a:spcPts val="0"/>
              </a:spcAft>
              <a:buFont typeface="Arial" panose="020B0604020202020204" pitchFamily="34" charset="0"/>
              <a:buNone/>
              <a:defRPr/>
            </a:pPr>
            <a:endParaRPr lang="en-GB" sz="1600" b="1" dirty="0">
              <a:solidFill>
                <a:schemeClr val="tx1">
                  <a:lumMod val="50000"/>
                  <a:lumOff val="50000"/>
                </a:schemeClr>
              </a:solidFill>
            </a:endParaRPr>
          </a:p>
          <a:p>
            <a:pPr marL="0" indent="0" algn="r" eaLnBrk="1" fontAlgn="auto" hangingPunct="1">
              <a:spcAft>
                <a:spcPts val="0"/>
              </a:spcAft>
              <a:buFont typeface="Arial" panose="020B0604020202020204" pitchFamily="34" charset="0"/>
              <a:buNone/>
              <a:defRPr/>
            </a:pPr>
            <a:endParaRPr lang="en-GB" sz="1600" b="1" dirty="0">
              <a:solidFill>
                <a:schemeClr val="tx1">
                  <a:lumMod val="50000"/>
                  <a:lumOff val="50000"/>
                </a:schemeClr>
              </a:solidFill>
            </a:endParaRPr>
          </a:p>
        </p:txBody>
      </p:sp>
      <p:sp>
        <p:nvSpPr>
          <p:cNvPr id="5" name="Title 1"/>
          <p:cNvSpPr txBox="1">
            <a:spLocks/>
          </p:cNvSpPr>
          <p:nvPr/>
        </p:nvSpPr>
        <p:spPr>
          <a:xfrm>
            <a:off x="840152" y="3285157"/>
            <a:ext cx="7332247" cy="2232075"/>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eaLnBrk="1" fontAlgn="auto" hangingPunct="1">
              <a:spcAft>
                <a:spcPts val="0"/>
              </a:spcAft>
              <a:defRPr/>
            </a:pPr>
            <a:endParaRPr lang="en-US" sz="2400" dirty="0">
              <a:solidFill>
                <a:schemeClr val="tx1">
                  <a:lumMod val="75000"/>
                  <a:lumOff val="25000"/>
                </a:schemeClr>
              </a:solidFill>
              <a:latin typeface="Lucida Sans Unicode"/>
            </a:endParaRPr>
          </a:p>
          <a:p>
            <a:pPr algn="ctr" eaLnBrk="1" fontAlgn="auto" hangingPunct="1">
              <a:spcAft>
                <a:spcPts val="0"/>
              </a:spcAft>
              <a:defRPr/>
            </a:pPr>
            <a:r>
              <a:rPr lang="en-US" sz="2800" dirty="0">
                <a:solidFill>
                  <a:schemeClr val="tx1">
                    <a:lumMod val="75000"/>
                    <a:lumOff val="25000"/>
                  </a:schemeClr>
                </a:solidFill>
                <a:latin typeface="Lucida Sans Unicode"/>
              </a:rPr>
              <a:t>AI 2136/CE 2136/ IT 2136 </a:t>
            </a:r>
          </a:p>
          <a:p>
            <a:pPr algn="ctr" eaLnBrk="1" fontAlgn="auto" hangingPunct="1">
              <a:spcAft>
                <a:spcPts val="0"/>
              </a:spcAft>
              <a:defRPr/>
            </a:pPr>
            <a:endParaRPr lang="en-US" sz="2800" dirty="0">
              <a:solidFill>
                <a:schemeClr val="tx1">
                  <a:lumMod val="75000"/>
                  <a:lumOff val="25000"/>
                </a:schemeClr>
              </a:solidFill>
              <a:latin typeface="Lucida Sans Unicode"/>
            </a:endParaRPr>
          </a:p>
          <a:p>
            <a:pPr algn="ctr" eaLnBrk="1" fontAlgn="auto" hangingPunct="1">
              <a:spcAft>
                <a:spcPts val="0"/>
              </a:spcAft>
              <a:defRPr/>
            </a:pPr>
            <a:r>
              <a:rPr lang="en-US" sz="2800" dirty="0">
                <a:solidFill>
                  <a:schemeClr val="tx1">
                    <a:lumMod val="75000"/>
                    <a:lumOff val="25000"/>
                  </a:schemeClr>
                </a:solidFill>
                <a:latin typeface="Lucida Sans Unicode"/>
              </a:rPr>
              <a:t>DATA STRUCTURES &amp; ALGORITHMS  </a:t>
            </a:r>
          </a:p>
          <a:p>
            <a:pPr algn="ctr" eaLnBrk="1" fontAlgn="auto" hangingPunct="1">
              <a:spcAft>
                <a:spcPts val="0"/>
              </a:spcAft>
              <a:defRPr/>
            </a:pPr>
            <a:endParaRPr lang="en-US" sz="2800" dirty="0">
              <a:solidFill>
                <a:schemeClr val="tx1">
                  <a:lumMod val="75000"/>
                  <a:lumOff val="25000"/>
                </a:schemeClr>
              </a:solidFill>
              <a:latin typeface="Lucida Sans Unicode"/>
            </a:endParaRPr>
          </a:p>
          <a:p>
            <a:pPr algn="ctr" eaLnBrk="1" fontAlgn="auto" hangingPunct="1">
              <a:spcAft>
                <a:spcPts val="0"/>
              </a:spcAft>
              <a:defRPr/>
            </a:pPr>
            <a:r>
              <a:rPr lang="en-US" sz="2800" dirty="0">
                <a:solidFill>
                  <a:schemeClr val="tx1">
                    <a:lumMod val="75000"/>
                    <a:lumOff val="25000"/>
                  </a:schemeClr>
                </a:solidFill>
                <a:latin typeface="Lucida Sans Unicode"/>
              </a:rPr>
              <a:t>TREE</a:t>
            </a:r>
          </a:p>
          <a:p>
            <a:pPr eaLnBrk="1" fontAlgn="auto" hangingPunct="1">
              <a:spcAft>
                <a:spcPts val="0"/>
              </a:spcAft>
              <a:defRPr/>
            </a:pPr>
            <a:endParaRPr lang="en-US" sz="2400" dirty="0">
              <a:solidFill>
                <a:schemeClr val="tx1">
                  <a:lumMod val="75000"/>
                  <a:lumOff val="25000"/>
                </a:schemeClr>
              </a:solidFill>
              <a:latin typeface="Lucida Sans Unicode"/>
            </a:endParaRPr>
          </a:p>
        </p:txBody>
      </p:sp>
      <p:sp>
        <p:nvSpPr>
          <p:cNvPr id="9" name="Title 1"/>
          <p:cNvSpPr txBox="1">
            <a:spLocks/>
          </p:cNvSpPr>
          <p:nvPr/>
        </p:nvSpPr>
        <p:spPr>
          <a:xfrm>
            <a:off x="3375160" y="4653309"/>
            <a:ext cx="4989942" cy="359867"/>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r" eaLnBrk="1" fontAlgn="auto" hangingPunct="1">
              <a:spcAft>
                <a:spcPts val="0"/>
              </a:spcAft>
              <a:defRPr/>
            </a:pPr>
            <a:endParaRPr lang="en-US" sz="2000" dirty="0">
              <a:solidFill>
                <a:schemeClr val="tx1">
                  <a:lumMod val="50000"/>
                  <a:lumOff val="50000"/>
                </a:schemeClr>
              </a:solidFill>
              <a:latin typeface="+mn-lt"/>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0"/>
            <a:ext cx="3522483" cy="2483201"/>
          </a:xfrm>
          <a:prstGeom prst="rect">
            <a:avLst/>
          </a:prstGeom>
        </p:spPr>
      </p:pic>
      <p:sp>
        <p:nvSpPr>
          <p:cNvPr id="4" name="Date Placeholder 3"/>
          <p:cNvSpPr>
            <a:spLocks noGrp="1"/>
          </p:cNvSpPr>
          <p:nvPr>
            <p:ph type="dt" sz="half" idx="10"/>
          </p:nvPr>
        </p:nvSpPr>
        <p:spPr/>
        <p:txBody>
          <a:bodyPr/>
          <a:lstStyle/>
          <a:p>
            <a:pPr>
              <a:defRPr/>
            </a:pPr>
            <a:fld id="{A38E2B0B-6EAF-49E3-9900-3142B450B819}" type="datetime2">
              <a:rPr lang="en-US" smtClean="0"/>
              <a:t>Wednesday, November 8, 2023</a:t>
            </a:fld>
            <a:endParaRPr 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643"/>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5" name="Picture 2" descr="https://www.gatevidyalay.com/wp-content/uploads/2018/07/Root-Nod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700809"/>
            <a:ext cx="7128792"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29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643"/>
          </a:xfrm>
        </p:spPr>
        <p:txBody>
          <a:bodyPr/>
          <a:lstStyle/>
          <a:p>
            <a:r>
              <a:rPr lang="en-US" b="1" u="sng" dirty="0"/>
              <a:t>2. Edge-</a:t>
            </a:r>
            <a:br>
              <a:rPr lang="en-US" b="1" dirty="0"/>
            </a:br>
            <a:endParaRPr lang="en-US" dirty="0"/>
          </a:p>
        </p:txBody>
      </p:sp>
      <p:sp>
        <p:nvSpPr>
          <p:cNvPr id="3" name="Content Placeholder 2"/>
          <p:cNvSpPr>
            <a:spLocks noGrp="1"/>
          </p:cNvSpPr>
          <p:nvPr>
            <p:ph idx="1"/>
          </p:nvPr>
        </p:nvSpPr>
        <p:spPr/>
        <p:txBody>
          <a:bodyPr/>
          <a:lstStyle/>
          <a:p>
            <a:r>
              <a:rPr lang="en-US" dirty="0"/>
              <a:t>The connecting link between any two nodes is called as an </a:t>
            </a:r>
            <a:r>
              <a:rPr lang="en-US" b="1" dirty="0"/>
              <a:t>edge</a:t>
            </a:r>
            <a:r>
              <a:rPr lang="en-US" dirty="0"/>
              <a:t>.</a:t>
            </a:r>
          </a:p>
          <a:p>
            <a:r>
              <a:rPr lang="en-US" dirty="0"/>
              <a:t>In a tree with n number of nodes, there are exactly (n-1) number of edges.</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100230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6146" name="Picture 2" descr="https://www.gatevidyalay.com/wp-content/uploads/2018/07/Edg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060848"/>
            <a:ext cx="6768751"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83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br>
              <a:rPr lang="en-US" b="1" u="sng" dirty="0"/>
            </a:br>
            <a:r>
              <a:rPr lang="en-US" b="1" u="sng" dirty="0"/>
              <a:t>3. Parent-</a:t>
            </a:r>
            <a:br>
              <a:rPr lang="en-US" b="1" dirty="0"/>
            </a:br>
            <a:endParaRPr lang="en-US" dirty="0"/>
          </a:p>
        </p:txBody>
      </p:sp>
      <p:sp>
        <p:nvSpPr>
          <p:cNvPr id="3" name="Content Placeholder 2"/>
          <p:cNvSpPr>
            <a:spLocks noGrp="1"/>
          </p:cNvSpPr>
          <p:nvPr>
            <p:ph idx="1"/>
          </p:nvPr>
        </p:nvSpPr>
        <p:spPr/>
        <p:txBody>
          <a:bodyPr/>
          <a:lstStyle/>
          <a:p>
            <a:r>
              <a:rPr lang="en-US" sz="3200" dirty="0"/>
              <a:t>The node which has a branch from it to any other node is called as a </a:t>
            </a:r>
            <a:r>
              <a:rPr lang="en-US" sz="3200" b="1" dirty="0"/>
              <a:t>parent node</a:t>
            </a:r>
            <a:r>
              <a:rPr lang="en-US" sz="3200" dirty="0"/>
              <a:t>.</a:t>
            </a:r>
          </a:p>
          <a:p>
            <a:r>
              <a:rPr lang="en-US" sz="3200" dirty="0"/>
              <a:t>In other words, the node which has one or more children is called as a parent node.</a:t>
            </a:r>
          </a:p>
          <a:p>
            <a:r>
              <a:rPr lang="en-US" sz="3200" dirty="0"/>
              <a:t>In a tree, a parent node can have any number of child nodes.</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6183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8194" name="Picture 2" descr="https://www.gatevidyalay.com/wp-content/uploads/2018/07/Parent-Tree-Terminology-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2410619"/>
            <a:ext cx="6912768"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40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the previous slide,</a:t>
            </a:r>
          </a:p>
          <a:p>
            <a:r>
              <a:rPr lang="en-US" dirty="0"/>
              <a:t>Node A is the parent of nodes B and C</a:t>
            </a:r>
          </a:p>
          <a:p>
            <a:r>
              <a:rPr lang="en-US" dirty="0"/>
              <a:t>Node B is the parent of nodes D, E and F</a:t>
            </a:r>
          </a:p>
          <a:p>
            <a:r>
              <a:rPr lang="en-US" dirty="0"/>
              <a:t>Node C is the parent of nodes G and H</a:t>
            </a:r>
          </a:p>
          <a:p>
            <a:r>
              <a:rPr lang="en-US" dirty="0"/>
              <a:t>Node E is the parent of nodes I and J</a:t>
            </a:r>
          </a:p>
          <a:p>
            <a:r>
              <a:rPr lang="en-US" dirty="0"/>
              <a:t>Node G is the parent of node K</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114778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br>
              <a:rPr lang="en-US" b="1" u="sng" dirty="0"/>
            </a:br>
            <a:r>
              <a:rPr lang="en-US" b="1" u="sng" dirty="0"/>
              <a:t>4. Child-</a:t>
            </a:r>
            <a:br>
              <a:rPr lang="en-US" b="1" dirty="0"/>
            </a:br>
            <a:endParaRPr lang="en-US" dirty="0"/>
          </a:p>
        </p:txBody>
      </p:sp>
      <p:sp>
        <p:nvSpPr>
          <p:cNvPr id="3" name="Content Placeholder 2"/>
          <p:cNvSpPr>
            <a:spLocks noGrp="1"/>
          </p:cNvSpPr>
          <p:nvPr>
            <p:ph idx="1"/>
          </p:nvPr>
        </p:nvSpPr>
        <p:spPr>
          <a:xfrm>
            <a:off x="628650" y="1196752"/>
            <a:ext cx="7886700" cy="4980211"/>
          </a:xfrm>
        </p:spPr>
        <p:txBody>
          <a:bodyPr/>
          <a:lstStyle/>
          <a:p>
            <a:endParaRPr lang="en-US" sz="3200" dirty="0"/>
          </a:p>
          <a:p>
            <a:r>
              <a:rPr lang="en-US" sz="3200" dirty="0"/>
              <a:t>The node which is a descendant of some node is called as a </a:t>
            </a:r>
            <a:r>
              <a:rPr lang="en-US" sz="3200" b="1" dirty="0"/>
              <a:t>child node</a:t>
            </a:r>
            <a:r>
              <a:rPr lang="en-US" sz="3200" dirty="0"/>
              <a:t>.</a:t>
            </a:r>
          </a:p>
          <a:p>
            <a:r>
              <a:rPr lang="en-US" sz="3200" dirty="0"/>
              <a:t>All the nodes except root node are child nodes.</a:t>
            </a:r>
          </a:p>
          <a:p>
            <a:endParaRPr lang="en-US" sz="3200"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7803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9218" name="Picture 2" descr="https://www.gatevidyalay.com/wp-content/uploads/2018/07/Child-Tree-Terminology-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3" y="1844824"/>
            <a:ext cx="7615758"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738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15603"/>
          </a:xfrm>
        </p:spPr>
        <p:txBody>
          <a:bodyPr/>
          <a:lstStyle/>
          <a:p>
            <a:endParaRPr lang="en-US" dirty="0"/>
          </a:p>
        </p:txBody>
      </p:sp>
      <p:sp>
        <p:nvSpPr>
          <p:cNvPr id="3" name="Content Placeholder 2"/>
          <p:cNvSpPr>
            <a:spLocks noGrp="1"/>
          </p:cNvSpPr>
          <p:nvPr>
            <p:ph idx="1"/>
          </p:nvPr>
        </p:nvSpPr>
        <p:spPr>
          <a:xfrm>
            <a:off x="628650" y="1196752"/>
            <a:ext cx="7886700" cy="4980211"/>
          </a:xfrm>
        </p:spPr>
        <p:txBody>
          <a:bodyPr/>
          <a:lstStyle/>
          <a:p>
            <a:r>
              <a:rPr lang="en-US" sz="3200" dirty="0"/>
              <a:t>In the previous slide,</a:t>
            </a:r>
          </a:p>
          <a:p>
            <a:r>
              <a:rPr lang="en-US" sz="3200" dirty="0"/>
              <a:t>Nodes B and C are the children of node A</a:t>
            </a:r>
          </a:p>
          <a:p>
            <a:r>
              <a:rPr lang="en-US" sz="3200" dirty="0"/>
              <a:t>Nodes D, E and F are the children of node B</a:t>
            </a:r>
          </a:p>
          <a:p>
            <a:r>
              <a:rPr lang="en-US" sz="3200" dirty="0"/>
              <a:t>Nodes G and H are the children of node C</a:t>
            </a:r>
          </a:p>
          <a:p>
            <a:r>
              <a:rPr lang="en-US" sz="3200" dirty="0"/>
              <a:t>Nodes I and J are the children of node E</a:t>
            </a:r>
          </a:p>
          <a:p>
            <a:r>
              <a:rPr lang="en-US" sz="3200" dirty="0"/>
              <a:t>Node K is the child of node G</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87381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643"/>
          </a:xfrm>
        </p:spPr>
        <p:txBody>
          <a:bodyPr/>
          <a:lstStyle/>
          <a:p>
            <a:br>
              <a:rPr lang="en-US" b="1" u="sng" dirty="0"/>
            </a:br>
            <a:r>
              <a:rPr lang="en-US" b="1" u="sng" dirty="0"/>
              <a:t>5. Siblings-</a:t>
            </a:r>
            <a:br>
              <a:rPr lang="en-US" b="1" dirty="0"/>
            </a:br>
            <a:endParaRPr lang="en-US" dirty="0"/>
          </a:p>
        </p:txBody>
      </p:sp>
      <p:sp>
        <p:nvSpPr>
          <p:cNvPr id="3" name="Content Placeholder 2"/>
          <p:cNvSpPr>
            <a:spLocks noGrp="1"/>
          </p:cNvSpPr>
          <p:nvPr>
            <p:ph idx="1"/>
          </p:nvPr>
        </p:nvSpPr>
        <p:spPr>
          <a:xfrm>
            <a:off x="628650" y="1196752"/>
            <a:ext cx="7886700" cy="4980211"/>
          </a:xfrm>
        </p:spPr>
        <p:txBody>
          <a:bodyPr/>
          <a:lstStyle/>
          <a:p>
            <a:endParaRPr lang="en-US" sz="3200" dirty="0"/>
          </a:p>
          <a:p>
            <a:r>
              <a:rPr lang="en-US" sz="3200" dirty="0"/>
              <a:t>Nodes which belong to the same parent are called as </a:t>
            </a:r>
            <a:r>
              <a:rPr lang="en-US" sz="3200" b="1" dirty="0"/>
              <a:t>siblings</a:t>
            </a:r>
            <a:r>
              <a:rPr lang="en-US" sz="3200" dirty="0"/>
              <a:t>.</a:t>
            </a:r>
          </a:p>
          <a:p>
            <a:r>
              <a:rPr lang="en-US" sz="3200" dirty="0"/>
              <a:t>In other words, nodes with the same parent are sibling nodes.</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9755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r>
              <a:rPr lang="en-US" dirty="0"/>
              <a:t>Introduction to TREE</a:t>
            </a:r>
          </a:p>
        </p:txBody>
      </p:sp>
      <p:sp>
        <p:nvSpPr>
          <p:cNvPr id="3" name="Content Placeholder 2"/>
          <p:cNvSpPr>
            <a:spLocks noGrp="1"/>
          </p:cNvSpPr>
          <p:nvPr>
            <p:ph idx="1"/>
          </p:nvPr>
        </p:nvSpPr>
        <p:spPr>
          <a:xfrm>
            <a:off x="628650" y="1196752"/>
            <a:ext cx="7886700" cy="5159598"/>
          </a:xfrm>
        </p:spPr>
        <p:txBody>
          <a:bodyPr/>
          <a:lstStyle/>
          <a:p>
            <a:pPr marL="0" indent="0" algn="just">
              <a:buNone/>
            </a:pPr>
            <a:r>
              <a:rPr lang="en-US" sz="3200" dirty="0"/>
              <a:t>So far, we have discussed linear data structures such as arrays, strings, stacks, and queues. Now, we will learn about a non-linear data structure called tree. A tree is a structure which is mainly used to store data that is hierarchical in nature. We will first discuss general trees and then binary trees. These binary trees are used to form binary search trees and heaps. They are widely used to manipulate arithmetic expressions, construct symbol tables, and for syntax analysis. </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514016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045" name="Picture 21" descr="https://www.gatevidyalay.com/wp-content/uploads/2018/07/Siblings-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851025"/>
            <a:ext cx="7272808"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27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sz="3200" dirty="0"/>
          </a:p>
          <a:p>
            <a:r>
              <a:rPr lang="en-US" sz="3200" dirty="0"/>
              <a:t>In the previous slide,</a:t>
            </a:r>
          </a:p>
          <a:p>
            <a:r>
              <a:rPr lang="en-US" sz="3200" dirty="0"/>
              <a:t>Nodes B and C are siblings</a:t>
            </a:r>
          </a:p>
          <a:p>
            <a:r>
              <a:rPr lang="en-US" sz="3200" dirty="0"/>
              <a:t>Nodes D, E and F are siblings</a:t>
            </a:r>
          </a:p>
          <a:p>
            <a:r>
              <a:rPr lang="en-US" sz="3200" dirty="0"/>
              <a:t>Nodes G and H are siblings</a:t>
            </a:r>
          </a:p>
          <a:p>
            <a:r>
              <a:rPr lang="en-US" sz="3200" dirty="0"/>
              <a:t>Nodes I and J are siblings</a:t>
            </a:r>
          </a:p>
          <a:p>
            <a:pPr marL="0" indent="0">
              <a:buNone/>
            </a:pPr>
            <a:endParaRPr lang="en-US" sz="3200" dirty="0"/>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236016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br>
              <a:rPr lang="en-US" b="1" u="sng" dirty="0"/>
            </a:br>
            <a:r>
              <a:rPr lang="en-US" b="1" u="sng" dirty="0"/>
              <a:t>6. Degree-</a:t>
            </a:r>
            <a:br>
              <a:rPr lang="en-US" b="1" dirty="0"/>
            </a:br>
            <a:endParaRPr lang="en-US" dirty="0"/>
          </a:p>
        </p:txBody>
      </p:sp>
      <p:sp>
        <p:nvSpPr>
          <p:cNvPr id="3" name="Content Placeholder 2"/>
          <p:cNvSpPr>
            <a:spLocks noGrp="1"/>
          </p:cNvSpPr>
          <p:nvPr>
            <p:ph idx="1"/>
          </p:nvPr>
        </p:nvSpPr>
        <p:spPr>
          <a:xfrm>
            <a:off x="628650" y="1124744"/>
            <a:ext cx="7886700" cy="5052219"/>
          </a:xfrm>
        </p:spPr>
        <p:txBody>
          <a:bodyPr/>
          <a:lstStyle/>
          <a:p>
            <a:endParaRPr lang="en-US" sz="3200" b="1" dirty="0"/>
          </a:p>
          <a:p>
            <a:r>
              <a:rPr lang="en-US" sz="3200" b="1" dirty="0"/>
              <a:t>Degree of a node</a:t>
            </a:r>
            <a:r>
              <a:rPr lang="en-US" sz="3200" dirty="0"/>
              <a:t> is the total number of children of that node.</a:t>
            </a:r>
          </a:p>
          <a:p>
            <a:r>
              <a:rPr lang="en-US" sz="3200" b="1" dirty="0"/>
              <a:t>Degree of a tree</a:t>
            </a:r>
            <a:r>
              <a:rPr lang="en-US" sz="3200" dirty="0"/>
              <a:t> is the highest degree of a node among all the nodes in the tree.</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820715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1266" name="Picture 2" descr="https://www.gatevidyalay.com/wp-content/uploads/2018/07/Degre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988840"/>
            <a:ext cx="7886700" cy="410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34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endParaRPr lang="en-US" dirty="0"/>
          </a:p>
        </p:txBody>
      </p:sp>
      <p:sp>
        <p:nvSpPr>
          <p:cNvPr id="3" name="Content Placeholder 2"/>
          <p:cNvSpPr>
            <a:spLocks noGrp="1"/>
          </p:cNvSpPr>
          <p:nvPr>
            <p:ph idx="1"/>
          </p:nvPr>
        </p:nvSpPr>
        <p:spPr>
          <a:xfrm>
            <a:off x="628650" y="1052736"/>
            <a:ext cx="7886700" cy="5124227"/>
          </a:xfrm>
        </p:spPr>
        <p:txBody>
          <a:bodyPr/>
          <a:lstStyle/>
          <a:p>
            <a:r>
              <a:rPr lang="en-US" sz="2300" dirty="0"/>
              <a:t>In the previous slide,</a:t>
            </a:r>
          </a:p>
          <a:p>
            <a:r>
              <a:rPr lang="en-US" sz="2300" dirty="0"/>
              <a:t>Degree of node A = 2</a:t>
            </a:r>
          </a:p>
          <a:p>
            <a:r>
              <a:rPr lang="en-US" sz="2300" dirty="0"/>
              <a:t>Degree of node B = 3</a:t>
            </a:r>
          </a:p>
          <a:p>
            <a:r>
              <a:rPr lang="en-US" sz="2300" dirty="0"/>
              <a:t>Degree of node C = 2</a:t>
            </a:r>
          </a:p>
          <a:p>
            <a:r>
              <a:rPr lang="en-US" sz="2300" dirty="0"/>
              <a:t>Degree of node D = 0</a:t>
            </a:r>
          </a:p>
          <a:p>
            <a:r>
              <a:rPr lang="en-US" sz="2300" dirty="0"/>
              <a:t>Degree of node E = 2</a:t>
            </a:r>
          </a:p>
          <a:p>
            <a:r>
              <a:rPr lang="en-US" sz="2300" dirty="0"/>
              <a:t>Degree of node F = 0</a:t>
            </a:r>
          </a:p>
          <a:p>
            <a:r>
              <a:rPr lang="en-US" sz="2300" dirty="0"/>
              <a:t>Degree of node G = 1</a:t>
            </a:r>
          </a:p>
          <a:p>
            <a:r>
              <a:rPr lang="en-US" sz="2300" dirty="0"/>
              <a:t>Degree of node H = 0</a:t>
            </a:r>
          </a:p>
          <a:p>
            <a:r>
              <a:rPr lang="en-US" sz="2300" dirty="0"/>
              <a:t>Degree of node I = 0</a:t>
            </a:r>
          </a:p>
          <a:p>
            <a:r>
              <a:rPr lang="en-US" sz="2300" dirty="0"/>
              <a:t>Degree of node J = 0</a:t>
            </a:r>
          </a:p>
          <a:p>
            <a:r>
              <a:rPr lang="en-US" sz="2300" dirty="0"/>
              <a:t>Degree of node K = 0</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135359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15603"/>
          </a:xfrm>
        </p:spPr>
        <p:txBody>
          <a:bodyPr/>
          <a:lstStyle/>
          <a:p>
            <a:br>
              <a:rPr lang="en-US" b="1" u="sng" dirty="0"/>
            </a:br>
            <a:r>
              <a:rPr lang="en-US" b="1" u="sng" dirty="0"/>
              <a:t>7. Internal Node-</a:t>
            </a:r>
            <a:br>
              <a:rPr lang="en-US" b="1" dirty="0"/>
            </a:br>
            <a:endParaRPr lang="en-US" dirty="0"/>
          </a:p>
        </p:txBody>
      </p:sp>
      <p:sp>
        <p:nvSpPr>
          <p:cNvPr id="3" name="Content Placeholder 2"/>
          <p:cNvSpPr>
            <a:spLocks noGrp="1"/>
          </p:cNvSpPr>
          <p:nvPr>
            <p:ph idx="1"/>
          </p:nvPr>
        </p:nvSpPr>
        <p:spPr>
          <a:xfrm>
            <a:off x="628650" y="980728"/>
            <a:ext cx="7886700" cy="5196235"/>
          </a:xfrm>
        </p:spPr>
        <p:txBody>
          <a:bodyPr/>
          <a:lstStyle/>
          <a:p>
            <a:endParaRPr lang="en-US" sz="3200" dirty="0"/>
          </a:p>
          <a:p>
            <a:endParaRPr lang="en-US" sz="3200" dirty="0"/>
          </a:p>
          <a:p>
            <a:r>
              <a:rPr lang="en-US" sz="3200" dirty="0"/>
              <a:t>The node which has at least one child is called as an </a:t>
            </a:r>
            <a:r>
              <a:rPr lang="en-US" sz="3200" b="1" dirty="0"/>
              <a:t>internal node</a:t>
            </a:r>
            <a:r>
              <a:rPr lang="en-US" sz="3200" dirty="0"/>
              <a:t>.</a:t>
            </a:r>
          </a:p>
          <a:p>
            <a:r>
              <a:rPr lang="en-US" sz="3200" dirty="0"/>
              <a:t>Internal nodes are also called as </a:t>
            </a:r>
            <a:r>
              <a:rPr lang="en-US" sz="3200" b="1" dirty="0"/>
              <a:t>non-terminal nodes</a:t>
            </a:r>
            <a:r>
              <a:rPr lang="en-US" sz="3200" dirty="0"/>
              <a:t>.</a:t>
            </a:r>
          </a:p>
          <a:p>
            <a:r>
              <a:rPr lang="en-US" sz="3200" dirty="0"/>
              <a:t>Every non-leaf node is an internal node.</a:t>
            </a:r>
          </a:p>
          <a:p>
            <a:pPr marL="0" indent="0">
              <a:buNone/>
            </a:pPr>
            <a:endParaRPr lang="en-US" sz="3200" dirty="0"/>
          </a:p>
          <a:p>
            <a:endParaRPr lang="en-US" sz="3200"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98028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2290" name="Picture 2" descr="https://www.gatevidyalay.com/wp-content/uploads/2018/07/Internal-Nod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340768"/>
            <a:ext cx="8047806"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3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the previous slide, </a:t>
            </a:r>
          </a:p>
          <a:p>
            <a:r>
              <a:rPr lang="en-US" dirty="0"/>
              <a:t> Node A, </a:t>
            </a:r>
          </a:p>
          <a:p>
            <a:r>
              <a:rPr lang="en-US" dirty="0"/>
              <a:t>Node B,  </a:t>
            </a:r>
          </a:p>
          <a:p>
            <a:r>
              <a:rPr lang="en-US" dirty="0"/>
              <a:t>Node C, </a:t>
            </a:r>
          </a:p>
          <a:p>
            <a:r>
              <a:rPr lang="en-US" dirty="0"/>
              <a:t>Node E and </a:t>
            </a:r>
          </a:p>
          <a:p>
            <a:r>
              <a:rPr lang="en-US" dirty="0"/>
              <a:t>Node G are internal nodes.</a:t>
            </a:r>
          </a:p>
          <a:p>
            <a:pPr marL="0" indent="0">
              <a:buNone/>
            </a:pPr>
            <a:r>
              <a:rPr lang="en-US" dirty="0"/>
              <a:t> </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83083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br>
              <a:rPr lang="en-US" b="1" u="sng" dirty="0"/>
            </a:br>
            <a:r>
              <a:rPr lang="en-US" b="1" u="sng" dirty="0"/>
              <a:t>8. Leaf Node-</a:t>
            </a:r>
            <a:br>
              <a:rPr lang="en-US" b="1" dirty="0"/>
            </a:br>
            <a:endParaRPr lang="en-US" dirty="0"/>
          </a:p>
        </p:txBody>
      </p:sp>
      <p:sp>
        <p:nvSpPr>
          <p:cNvPr id="3" name="Content Placeholder 2"/>
          <p:cNvSpPr>
            <a:spLocks noGrp="1"/>
          </p:cNvSpPr>
          <p:nvPr>
            <p:ph idx="1"/>
          </p:nvPr>
        </p:nvSpPr>
        <p:spPr>
          <a:xfrm>
            <a:off x="628650" y="1196752"/>
            <a:ext cx="7886700" cy="4980211"/>
          </a:xfrm>
        </p:spPr>
        <p:txBody>
          <a:bodyPr/>
          <a:lstStyle/>
          <a:p>
            <a:endParaRPr lang="en-US" sz="3200" dirty="0"/>
          </a:p>
          <a:p>
            <a:r>
              <a:rPr lang="en-US" sz="3200" dirty="0"/>
              <a:t>The node which does not have any child is called as a </a:t>
            </a:r>
            <a:r>
              <a:rPr lang="en-US" sz="3200" b="1" dirty="0"/>
              <a:t>leaf node</a:t>
            </a:r>
            <a:r>
              <a:rPr lang="en-US" sz="3200" dirty="0"/>
              <a:t>.</a:t>
            </a:r>
          </a:p>
          <a:p>
            <a:r>
              <a:rPr lang="en-US" sz="3200" dirty="0"/>
              <a:t>Leaf nodes are also called as </a:t>
            </a:r>
            <a:r>
              <a:rPr lang="en-US" sz="3200" b="1" dirty="0"/>
              <a:t>external nodes</a:t>
            </a:r>
            <a:r>
              <a:rPr lang="en-US" sz="3200" dirty="0"/>
              <a:t> or </a:t>
            </a:r>
            <a:r>
              <a:rPr lang="en-US" sz="3200" b="1" dirty="0"/>
              <a:t>terminal nodes</a:t>
            </a:r>
            <a:r>
              <a:rPr lang="en-US" sz="3200" dirty="0"/>
              <a:t>.</a:t>
            </a:r>
          </a:p>
          <a:p>
            <a:endParaRPr lang="en-US" sz="3200"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55988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3314" name="Picture 2" descr="https://www.gatevidyalay.com/wp-content/uploads/2018/07/Leaf-Nod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772817"/>
            <a:ext cx="7255717" cy="458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64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r>
              <a:rPr lang="en-US" b="1" dirty="0"/>
              <a:t>CONTD…</a:t>
            </a:r>
            <a:endParaRPr lang="en-US" dirty="0"/>
          </a:p>
        </p:txBody>
      </p:sp>
      <p:sp>
        <p:nvSpPr>
          <p:cNvPr id="3" name="Content Placeholder 2"/>
          <p:cNvSpPr>
            <a:spLocks noGrp="1"/>
          </p:cNvSpPr>
          <p:nvPr>
            <p:ph idx="1"/>
          </p:nvPr>
        </p:nvSpPr>
        <p:spPr>
          <a:xfrm>
            <a:off x="628650" y="1052736"/>
            <a:ext cx="7886700" cy="5124227"/>
          </a:xfrm>
        </p:spPr>
        <p:txBody>
          <a:bodyPr/>
          <a:lstStyle/>
          <a:p>
            <a:pPr algn="just"/>
            <a:r>
              <a:rPr lang="en-US" sz="3600" dirty="0"/>
              <a:t>A tree is recursively defined as a set of one or more nodes where one node is designated as the root of the tree and all the remaining nodes can be partitioned into non-empty sets each of which is a sub-tree of the root. See in the next slide shows a tree where node A is the root node; nodes B, C, and D are children of the root node and form sub-trees of the tree rooted at node A.</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dirty="0"/>
          </a:p>
        </p:txBody>
      </p:sp>
    </p:spTree>
    <p:extLst>
      <p:ext uri="{BB962C8B-B14F-4D97-AF65-F5344CB8AC3E}">
        <p14:creationId xmlns:p14="http://schemas.microsoft.com/office/powerpoint/2010/main" val="73670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In the previous slide, </a:t>
            </a:r>
          </a:p>
          <a:p>
            <a:r>
              <a:rPr lang="en-US" sz="3600" dirty="0"/>
              <a:t>Nodes D, I, J, F, K and H are leaf nodes.</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663351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9. Level-</a:t>
            </a:r>
            <a:br>
              <a:rPr lang="en-US" b="1" dirty="0"/>
            </a:br>
            <a:endParaRPr lang="en-US" dirty="0"/>
          </a:p>
        </p:txBody>
      </p:sp>
      <p:sp>
        <p:nvSpPr>
          <p:cNvPr id="3" name="Content Placeholder 2"/>
          <p:cNvSpPr>
            <a:spLocks noGrp="1"/>
          </p:cNvSpPr>
          <p:nvPr>
            <p:ph idx="1"/>
          </p:nvPr>
        </p:nvSpPr>
        <p:spPr>
          <a:xfrm>
            <a:off x="628650" y="1124744"/>
            <a:ext cx="7886700" cy="5052219"/>
          </a:xfrm>
        </p:spPr>
        <p:txBody>
          <a:bodyPr/>
          <a:lstStyle/>
          <a:p>
            <a:pPr algn="just"/>
            <a:r>
              <a:rPr lang="en-US" sz="3600" dirty="0">
                <a:solidFill>
                  <a:srgbClr val="303030"/>
                </a:solidFill>
                <a:latin typeface="Arimo"/>
              </a:rPr>
              <a:t>In a tree, each step from top to bottom is called as </a:t>
            </a:r>
            <a:r>
              <a:rPr lang="en-US" sz="3600" b="1" dirty="0">
                <a:solidFill>
                  <a:srgbClr val="303030"/>
                </a:solidFill>
                <a:latin typeface="Arimo"/>
              </a:rPr>
              <a:t>level of a tree</a:t>
            </a:r>
            <a:r>
              <a:rPr lang="en-US" sz="3600" dirty="0">
                <a:solidFill>
                  <a:srgbClr val="303030"/>
                </a:solidFill>
                <a:latin typeface="Arimo"/>
              </a:rPr>
              <a:t>.</a:t>
            </a:r>
          </a:p>
          <a:p>
            <a:pPr marL="0" indent="0" algn="just">
              <a:buNone/>
            </a:pPr>
            <a:endParaRPr lang="en-US" sz="3600" dirty="0">
              <a:solidFill>
                <a:srgbClr val="303030"/>
              </a:solidFill>
              <a:latin typeface="Arimo"/>
            </a:endParaRPr>
          </a:p>
          <a:p>
            <a:pPr algn="just"/>
            <a:r>
              <a:rPr lang="en-US" sz="3600" dirty="0">
                <a:solidFill>
                  <a:srgbClr val="303030"/>
                </a:solidFill>
                <a:latin typeface="Arimo"/>
              </a:rPr>
              <a:t>The level count starts with 0 and increments by 1 at each level or step.</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641329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4338" name="Picture 2" descr="https://www.gatevidyalay.com/wp-content/uploads/2018/07/Level-of-a-Tre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690688"/>
            <a:ext cx="7975798" cy="466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59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br>
              <a:rPr lang="en-US" b="1" u="sng" dirty="0"/>
            </a:br>
            <a:r>
              <a:rPr lang="en-US" b="1" u="sng" dirty="0"/>
              <a:t>10. Height-</a:t>
            </a:r>
            <a:br>
              <a:rPr lang="en-US" b="1" dirty="0"/>
            </a:br>
            <a:endParaRPr lang="en-US" dirty="0"/>
          </a:p>
        </p:txBody>
      </p:sp>
      <p:sp>
        <p:nvSpPr>
          <p:cNvPr id="3" name="Content Placeholder 2"/>
          <p:cNvSpPr>
            <a:spLocks noGrp="1"/>
          </p:cNvSpPr>
          <p:nvPr>
            <p:ph idx="1"/>
          </p:nvPr>
        </p:nvSpPr>
        <p:spPr>
          <a:xfrm>
            <a:off x="628650" y="1124744"/>
            <a:ext cx="7886700" cy="5052219"/>
          </a:xfrm>
        </p:spPr>
        <p:txBody>
          <a:bodyPr/>
          <a:lstStyle/>
          <a:p>
            <a:pPr algn="just"/>
            <a:r>
              <a:rPr lang="en-US" sz="3200" dirty="0"/>
              <a:t>Total number of edges that lies on the longest path from any leaf node to a particular node is called as </a:t>
            </a:r>
            <a:r>
              <a:rPr lang="en-US" sz="3200" b="1" dirty="0"/>
              <a:t>height of that node</a:t>
            </a:r>
            <a:r>
              <a:rPr lang="en-US" sz="3200" dirty="0"/>
              <a:t>.</a:t>
            </a:r>
          </a:p>
          <a:p>
            <a:pPr algn="just"/>
            <a:r>
              <a:rPr lang="en-US" sz="3200" b="1" dirty="0"/>
              <a:t>Height of a tree</a:t>
            </a:r>
            <a:r>
              <a:rPr lang="en-US" sz="3200" dirty="0"/>
              <a:t> is the height of root node.</a:t>
            </a:r>
          </a:p>
          <a:p>
            <a:pPr algn="just"/>
            <a:r>
              <a:rPr lang="en-US" sz="3200" dirty="0"/>
              <a:t>Height of all leaf nodes = 0</a:t>
            </a:r>
          </a:p>
          <a:p>
            <a:pPr algn="just"/>
            <a:endParaRPr lang="en-US" sz="3200" dirty="0"/>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763900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5362" name="Picture 2" descr="https://www.gatevidyalay.com/wp-content/uploads/2018/07/Height-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690688"/>
            <a:ext cx="7886700" cy="466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9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543595"/>
          </a:xfrm>
        </p:spPr>
        <p:txBody>
          <a:bodyPr/>
          <a:lstStyle/>
          <a:p>
            <a:endParaRPr lang="en-US" dirty="0"/>
          </a:p>
        </p:txBody>
      </p:sp>
      <p:sp>
        <p:nvSpPr>
          <p:cNvPr id="3" name="Content Placeholder 2"/>
          <p:cNvSpPr>
            <a:spLocks noGrp="1"/>
          </p:cNvSpPr>
          <p:nvPr>
            <p:ph idx="1"/>
          </p:nvPr>
        </p:nvSpPr>
        <p:spPr>
          <a:xfrm>
            <a:off x="628650" y="908720"/>
            <a:ext cx="7886700" cy="5447630"/>
          </a:xfrm>
        </p:spPr>
        <p:txBody>
          <a:bodyPr/>
          <a:lstStyle/>
          <a:p>
            <a:r>
              <a:rPr lang="en-US" sz="2400" dirty="0"/>
              <a:t>In the previous slide,</a:t>
            </a:r>
          </a:p>
          <a:p>
            <a:r>
              <a:rPr lang="en-US" sz="2400" dirty="0"/>
              <a:t>Height of node A = 3</a:t>
            </a:r>
          </a:p>
          <a:p>
            <a:r>
              <a:rPr lang="en-US" sz="2400" dirty="0"/>
              <a:t>Height of node B = 2</a:t>
            </a:r>
          </a:p>
          <a:p>
            <a:r>
              <a:rPr lang="en-US" sz="2400" dirty="0"/>
              <a:t>Height of node C = 2</a:t>
            </a:r>
          </a:p>
          <a:p>
            <a:r>
              <a:rPr lang="en-US" sz="2400" dirty="0"/>
              <a:t>Height of node D = 0</a:t>
            </a:r>
          </a:p>
          <a:p>
            <a:r>
              <a:rPr lang="en-US" sz="2400" dirty="0"/>
              <a:t>Height of node E = 1</a:t>
            </a:r>
          </a:p>
          <a:p>
            <a:r>
              <a:rPr lang="en-US" sz="2400" dirty="0"/>
              <a:t>Height of node F = 0</a:t>
            </a:r>
          </a:p>
          <a:p>
            <a:r>
              <a:rPr lang="en-US" sz="2400" dirty="0"/>
              <a:t>Height of node G = 1</a:t>
            </a:r>
          </a:p>
          <a:p>
            <a:r>
              <a:rPr lang="en-US" sz="2400" dirty="0"/>
              <a:t>Height of node H = 0</a:t>
            </a:r>
          </a:p>
          <a:p>
            <a:r>
              <a:rPr lang="en-US" sz="2400" dirty="0"/>
              <a:t>Height of node I = 0</a:t>
            </a:r>
          </a:p>
          <a:p>
            <a:r>
              <a:rPr lang="en-US" sz="2400" dirty="0"/>
              <a:t>Height of node J = 0</a:t>
            </a:r>
          </a:p>
          <a:p>
            <a:r>
              <a:rPr lang="en-US" sz="2400" dirty="0"/>
              <a:t>Height of node K = 0</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8622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96256"/>
          </a:xfrm>
        </p:spPr>
        <p:txBody>
          <a:bodyPr/>
          <a:lstStyle/>
          <a:p>
            <a:br>
              <a:rPr lang="en-US" b="1" u="sng" dirty="0"/>
            </a:br>
            <a:r>
              <a:rPr lang="en-US" b="1" u="sng" dirty="0"/>
              <a:t>11. Depth-</a:t>
            </a:r>
            <a:br>
              <a:rPr lang="en-US" b="1" dirty="0"/>
            </a:br>
            <a:endParaRPr lang="en-US" dirty="0"/>
          </a:p>
        </p:txBody>
      </p:sp>
      <p:sp>
        <p:nvSpPr>
          <p:cNvPr id="3" name="Content Placeholder 2"/>
          <p:cNvSpPr>
            <a:spLocks noGrp="1"/>
          </p:cNvSpPr>
          <p:nvPr>
            <p:ph idx="1"/>
          </p:nvPr>
        </p:nvSpPr>
        <p:spPr>
          <a:xfrm>
            <a:off x="628650" y="1340768"/>
            <a:ext cx="7886700" cy="4836195"/>
          </a:xfrm>
        </p:spPr>
        <p:txBody>
          <a:bodyPr/>
          <a:lstStyle/>
          <a:p>
            <a:pPr algn="just"/>
            <a:r>
              <a:rPr lang="en-US" sz="3200" dirty="0"/>
              <a:t>Total number of edges from root node to a particular node is called as </a:t>
            </a:r>
            <a:r>
              <a:rPr lang="en-US" sz="3200" b="1" dirty="0"/>
              <a:t>depth of that node</a:t>
            </a:r>
            <a:r>
              <a:rPr lang="en-US" sz="3200" dirty="0"/>
              <a:t>.</a:t>
            </a:r>
          </a:p>
          <a:p>
            <a:pPr algn="just"/>
            <a:r>
              <a:rPr lang="en-US" sz="3200" b="1" dirty="0"/>
              <a:t>Depth of a tree</a:t>
            </a:r>
            <a:r>
              <a:rPr lang="en-US" sz="3200" dirty="0"/>
              <a:t> is the total number of edges from root node to a leaf node in the longest path.</a:t>
            </a:r>
          </a:p>
          <a:p>
            <a:pPr algn="just"/>
            <a:r>
              <a:rPr lang="en-US" sz="3200" dirty="0"/>
              <a:t>Depth of the root node = 0</a:t>
            </a:r>
          </a:p>
          <a:p>
            <a:pPr algn="just"/>
            <a:r>
              <a:rPr lang="en-US" sz="3200" dirty="0"/>
              <a:t>The terms “level” and “depth” are used interchangeably.</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282288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6386" name="Picture 2" descr="https://www.gatevidyalay.com/wp-content/uploads/2018/07/Depth-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340768"/>
            <a:ext cx="7886699" cy="468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002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543595"/>
          </a:xfrm>
        </p:spPr>
        <p:txBody>
          <a:bodyPr/>
          <a:lstStyle/>
          <a:p>
            <a:endParaRPr lang="en-US" dirty="0"/>
          </a:p>
        </p:txBody>
      </p:sp>
      <p:sp>
        <p:nvSpPr>
          <p:cNvPr id="3" name="Content Placeholder 2"/>
          <p:cNvSpPr>
            <a:spLocks noGrp="1"/>
          </p:cNvSpPr>
          <p:nvPr>
            <p:ph idx="1"/>
          </p:nvPr>
        </p:nvSpPr>
        <p:spPr>
          <a:xfrm>
            <a:off x="628650" y="908720"/>
            <a:ext cx="7886700" cy="5447630"/>
          </a:xfrm>
        </p:spPr>
        <p:txBody>
          <a:bodyPr/>
          <a:lstStyle/>
          <a:p>
            <a:r>
              <a:rPr lang="en-US" sz="2400" dirty="0"/>
              <a:t>In the previous slide,</a:t>
            </a:r>
          </a:p>
          <a:p>
            <a:r>
              <a:rPr lang="en-US" sz="2400" dirty="0"/>
              <a:t>Depth of node A = 0</a:t>
            </a:r>
          </a:p>
          <a:p>
            <a:r>
              <a:rPr lang="en-US" sz="2400" dirty="0"/>
              <a:t>Depth of node B = 1</a:t>
            </a:r>
          </a:p>
          <a:p>
            <a:r>
              <a:rPr lang="en-US" sz="2400" dirty="0"/>
              <a:t>Depth of node C = 1</a:t>
            </a:r>
          </a:p>
          <a:p>
            <a:r>
              <a:rPr lang="en-US" sz="2400" dirty="0"/>
              <a:t>Depth of node D = 2</a:t>
            </a:r>
          </a:p>
          <a:p>
            <a:r>
              <a:rPr lang="en-US" sz="2400" dirty="0"/>
              <a:t>Depth of node E = 2</a:t>
            </a:r>
          </a:p>
          <a:p>
            <a:r>
              <a:rPr lang="en-US" sz="2400" dirty="0"/>
              <a:t>Depth of node F = 2</a:t>
            </a:r>
          </a:p>
          <a:p>
            <a:r>
              <a:rPr lang="en-US" sz="2400" dirty="0"/>
              <a:t>Depth of node G = 2</a:t>
            </a:r>
          </a:p>
          <a:p>
            <a:r>
              <a:rPr lang="en-US" sz="2400" dirty="0"/>
              <a:t>Depth of node H = 2</a:t>
            </a:r>
          </a:p>
          <a:p>
            <a:r>
              <a:rPr lang="en-US" sz="2400" dirty="0"/>
              <a:t>Depth of node I = 3</a:t>
            </a:r>
          </a:p>
          <a:p>
            <a:r>
              <a:rPr lang="en-US" sz="2400" dirty="0"/>
              <a:t>Depth of node J = 3</a:t>
            </a:r>
          </a:p>
          <a:p>
            <a:r>
              <a:rPr lang="en-US" sz="2400" dirty="0"/>
              <a:t>Depth of node K = 3</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47961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br>
              <a:rPr lang="en-US" b="1" u="sng" dirty="0"/>
            </a:br>
            <a:r>
              <a:rPr lang="en-US" b="1" u="sng" dirty="0"/>
              <a:t>12. Subtree-</a:t>
            </a:r>
            <a:br>
              <a:rPr lang="en-US" b="1" dirty="0"/>
            </a:br>
            <a:endParaRPr lang="en-US" dirty="0"/>
          </a:p>
        </p:txBody>
      </p:sp>
      <p:sp>
        <p:nvSpPr>
          <p:cNvPr id="3" name="Content Placeholder 2"/>
          <p:cNvSpPr>
            <a:spLocks noGrp="1"/>
          </p:cNvSpPr>
          <p:nvPr>
            <p:ph idx="1"/>
          </p:nvPr>
        </p:nvSpPr>
        <p:spPr>
          <a:xfrm>
            <a:off x="628650" y="1196752"/>
            <a:ext cx="7886700" cy="4980211"/>
          </a:xfrm>
        </p:spPr>
        <p:txBody>
          <a:bodyPr/>
          <a:lstStyle/>
          <a:p>
            <a:pPr algn="just"/>
            <a:r>
              <a:rPr lang="en-US" sz="3600" dirty="0"/>
              <a:t>In a tree, each child from a node forms a </a:t>
            </a:r>
            <a:r>
              <a:rPr lang="en-US" sz="3600" b="1" dirty="0"/>
              <a:t>subtree</a:t>
            </a:r>
            <a:r>
              <a:rPr lang="en-US" sz="3600" dirty="0"/>
              <a:t> recursively.</a:t>
            </a:r>
          </a:p>
          <a:p>
            <a:pPr algn="just"/>
            <a:endParaRPr lang="en-US" sz="3600" dirty="0"/>
          </a:p>
          <a:p>
            <a:pPr algn="just"/>
            <a:endParaRPr lang="en-US" sz="3600" dirty="0"/>
          </a:p>
          <a:p>
            <a:pPr algn="just"/>
            <a:r>
              <a:rPr lang="en-US" sz="3600" dirty="0"/>
              <a:t>Every child node forms a subtree on its parent node.</a:t>
            </a:r>
          </a:p>
          <a:p>
            <a:pPr marL="0" indent="0" algn="just">
              <a:buNone/>
            </a:pPr>
            <a:endParaRPr lang="en-US" sz="3600" dirty="0"/>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4179468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268412"/>
            <a:ext cx="5760639" cy="5087937"/>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009087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7410" name="Picture 2" descr="https://www.gatevidyalay.com/wp-content/uploads/2018/07/Subtree-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196752"/>
            <a:ext cx="8047806"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329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br>
              <a:rPr lang="en-US" b="1" u="sng" dirty="0"/>
            </a:br>
            <a:r>
              <a:rPr lang="en-US" b="1" u="sng" dirty="0"/>
              <a:t>13. Forest-</a:t>
            </a:r>
            <a:br>
              <a:rPr lang="en-US" b="1" dirty="0"/>
            </a:br>
            <a:endParaRPr lang="en-US" dirty="0"/>
          </a:p>
        </p:txBody>
      </p:sp>
      <p:sp>
        <p:nvSpPr>
          <p:cNvPr id="3" name="Content Placeholder 2"/>
          <p:cNvSpPr>
            <a:spLocks noGrp="1"/>
          </p:cNvSpPr>
          <p:nvPr>
            <p:ph idx="1"/>
          </p:nvPr>
        </p:nvSpPr>
        <p:spPr>
          <a:xfrm>
            <a:off x="628650" y="1124744"/>
            <a:ext cx="7886700" cy="5052219"/>
          </a:xfrm>
        </p:spPr>
        <p:txBody>
          <a:bodyPr/>
          <a:lstStyle/>
          <a:p>
            <a:r>
              <a:rPr lang="en-US" sz="3600" dirty="0"/>
              <a:t>A forest is a set of disjoint trees.</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385279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18434" name="Picture 2" descr="https://www.gatevidyalay.com/wp-content/uploads/2018/07/Forest-Tree-Terminolog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88841"/>
            <a:ext cx="7776864"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26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TREES</a:t>
            </a:r>
          </a:p>
        </p:txBody>
      </p:sp>
      <p:sp>
        <p:nvSpPr>
          <p:cNvPr id="3" name="Content Placeholder 2"/>
          <p:cNvSpPr>
            <a:spLocks noGrp="1"/>
          </p:cNvSpPr>
          <p:nvPr>
            <p:ph idx="1"/>
          </p:nvPr>
        </p:nvSpPr>
        <p:spPr>
          <a:xfrm>
            <a:off x="628650" y="1340768"/>
            <a:ext cx="7886700" cy="4896544"/>
          </a:xfrm>
        </p:spPr>
        <p:txBody>
          <a:bodyPr/>
          <a:lstStyle/>
          <a:p>
            <a:pPr algn="just"/>
            <a:endParaRPr lang="en-US" sz="3200" dirty="0"/>
          </a:p>
          <a:p>
            <a:pPr algn="just"/>
            <a:r>
              <a:rPr lang="en-US" sz="3200" dirty="0"/>
              <a:t>Trees are of following 6 types: </a:t>
            </a:r>
          </a:p>
          <a:p>
            <a:pPr algn="just"/>
            <a:r>
              <a:rPr lang="en-US" sz="3200" dirty="0"/>
              <a:t>1. General trees </a:t>
            </a:r>
          </a:p>
          <a:p>
            <a:pPr algn="just"/>
            <a:r>
              <a:rPr lang="en-US" sz="3200" dirty="0"/>
              <a:t>2. Forests </a:t>
            </a:r>
          </a:p>
          <a:p>
            <a:pPr algn="just"/>
            <a:r>
              <a:rPr lang="en-US" sz="3200" dirty="0"/>
              <a:t>3. Binary trees </a:t>
            </a:r>
          </a:p>
          <a:p>
            <a:pPr algn="just"/>
            <a:r>
              <a:rPr lang="en-US" sz="3200" dirty="0"/>
              <a:t>4. Binary search trees </a:t>
            </a:r>
          </a:p>
          <a:p>
            <a:pPr algn="just"/>
            <a:r>
              <a:rPr lang="en-US" sz="3200" dirty="0"/>
              <a:t>5. Expression trees </a:t>
            </a:r>
          </a:p>
          <a:p>
            <a:pPr algn="just"/>
            <a:r>
              <a:rPr lang="en-US" sz="3200" dirty="0"/>
              <a:t>6. Tournament trees</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471576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047651"/>
          </a:xfrm>
        </p:spPr>
        <p:txBody>
          <a:bodyPr/>
          <a:lstStyle/>
          <a:p>
            <a:r>
              <a:rPr lang="en-US" dirty="0"/>
              <a:t>General Trees</a:t>
            </a:r>
          </a:p>
        </p:txBody>
      </p:sp>
      <p:sp>
        <p:nvSpPr>
          <p:cNvPr id="3" name="Content Placeholder 2"/>
          <p:cNvSpPr>
            <a:spLocks noGrp="1"/>
          </p:cNvSpPr>
          <p:nvPr>
            <p:ph idx="1"/>
          </p:nvPr>
        </p:nvSpPr>
        <p:spPr>
          <a:xfrm>
            <a:off x="628650" y="1412776"/>
            <a:ext cx="7886700" cy="4764187"/>
          </a:xfrm>
        </p:spPr>
        <p:txBody>
          <a:bodyPr/>
          <a:lstStyle/>
          <a:p>
            <a:pPr algn="just"/>
            <a:r>
              <a:rPr lang="en-US" dirty="0"/>
              <a:t>General trees are data structures that store elements hierarchically. The top node of a tree is the root node and each node, except the root, has a parent. A node in a general tree (except the leaf nodes) may have zero or more sub-trees. General trees which have 3 sub-trees per node are called ternary trees. However, the number of sub-trees for any node may be variable. For example, a node can have 1 sub-tree, whereas some other node can have 3 sub-trees. </a:t>
            </a:r>
          </a:p>
          <a:p>
            <a:pPr algn="just"/>
            <a:r>
              <a:rPr lang="en-US" dirty="0"/>
              <a:t>Although general trees can be represented as ADTs, there is always a problem when another </a:t>
            </a:r>
            <a:r>
              <a:rPr lang="en-US"/>
              <a:t>sub-tree is</a:t>
            </a:r>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dirty="0"/>
          </a:p>
        </p:txBody>
      </p:sp>
    </p:spTree>
    <p:extLst>
      <p:ext uri="{BB962C8B-B14F-4D97-AF65-F5344CB8AC3E}">
        <p14:creationId xmlns:p14="http://schemas.microsoft.com/office/powerpoint/2010/main" val="577772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2063"/>
            <a:ext cx="7886700" cy="556657"/>
          </a:xfrm>
        </p:spPr>
        <p:txBody>
          <a:bodyPr/>
          <a:lstStyle/>
          <a:p>
            <a:endParaRPr lang="en-US" sz="2800" b="1" dirty="0"/>
          </a:p>
        </p:txBody>
      </p:sp>
      <p:sp>
        <p:nvSpPr>
          <p:cNvPr id="3" name="Content Placeholder 2"/>
          <p:cNvSpPr>
            <a:spLocks noGrp="1"/>
          </p:cNvSpPr>
          <p:nvPr>
            <p:ph idx="1"/>
          </p:nvPr>
        </p:nvSpPr>
        <p:spPr>
          <a:xfrm>
            <a:off x="628650" y="980728"/>
            <a:ext cx="7886700" cy="5375622"/>
          </a:xfrm>
        </p:spPr>
        <p:txBody>
          <a:bodyPr/>
          <a:lstStyle/>
          <a:p>
            <a:pPr marL="0" indent="0" algn="just">
              <a:buNone/>
            </a:pPr>
            <a:r>
              <a:rPr lang="en-US" dirty="0"/>
              <a:t>	added to a node that already has the maximum number of sub-trees attached to it. Even the algorithms for searching, traversing, adding, and deleting nodes become much more complex as there are not just two possibilities for any node but multiple possibilities. </a:t>
            </a:r>
          </a:p>
          <a:p>
            <a:pPr algn="just"/>
            <a:r>
              <a:rPr lang="en-US" dirty="0"/>
              <a:t>To overcome the complexities of a general tree, it may be represented as a graph data structure (to be discussed later), thereby losing many of the advantages of the tree processes. Therefore, a better option is to convert general trees into binary trees. </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941853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a:xfrm>
            <a:off x="628650" y="1340768"/>
            <a:ext cx="7886700" cy="5015582"/>
          </a:xfrm>
        </p:spPr>
        <p:txBody>
          <a:bodyPr/>
          <a:lstStyle/>
          <a:p>
            <a:pPr algn="just"/>
            <a:r>
              <a:rPr lang="en-US" sz="3200" dirty="0"/>
              <a:t>A general tree when converted to a binary tree may not end up being well formed or full, but the advantages of such a conversion enable the programmer to use the algorithms for processes that are used for binary trees with minor modifications.</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760617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75643"/>
          </a:xfrm>
        </p:spPr>
        <p:txBody>
          <a:bodyPr/>
          <a:lstStyle/>
          <a:p>
            <a:r>
              <a:rPr lang="en-US" dirty="0"/>
              <a:t>Forest…</a:t>
            </a:r>
          </a:p>
        </p:txBody>
      </p:sp>
      <p:sp>
        <p:nvSpPr>
          <p:cNvPr id="3" name="Content Placeholder 2"/>
          <p:cNvSpPr>
            <a:spLocks noGrp="1"/>
          </p:cNvSpPr>
          <p:nvPr>
            <p:ph idx="1"/>
          </p:nvPr>
        </p:nvSpPr>
        <p:spPr>
          <a:xfrm>
            <a:off x="628650" y="1340768"/>
            <a:ext cx="7886700" cy="5184576"/>
          </a:xfrm>
        </p:spPr>
        <p:txBody>
          <a:bodyPr/>
          <a:lstStyle/>
          <a:p>
            <a:pPr algn="just"/>
            <a:r>
              <a:rPr lang="en-US" sz="3600" dirty="0"/>
              <a:t>A forest is a disjoint union of trees. A set of disjoint trees (or forests) is obtained by deleting the root and the edges connecting the root node to nodes at level 1. </a:t>
            </a:r>
          </a:p>
          <a:p>
            <a:pPr algn="just"/>
            <a:r>
              <a:rPr lang="en-US" sz="3600" dirty="0"/>
              <a:t>We have already seen that every node of a tree is the root of some sub-tree. Therefore, all the sub-trees immediately below a node form a forest.</a:t>
            </a:r>
            <a:endParaRPr lang="en-US" sz="3400"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56793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endParaRPr lang="en-US" dirty="0"/>
          </a:p>
        </p:txBody>
      </p:sp>
      <p:sp>
        <p:nvSpPr>
          <p:cNvPr id="3" name="Content Placeholder 2"/>
          <p:cNvSpPr>
            <a:spLocks noGrp="1"/>
          </p:cNvSpPr>
          <p:nvPr>
            <p:ph idx="1"/>
          </p:nvPr>
        </p:nvSpPr>
        <p:spPr>
          <a:xfrm>
            <a:off x="628650" y="1196752"/>
            <a:ext cx="7886700" cy="4980211"/>
          </a:xfrm>
        </p:spPr>
        <p:txBody>
          <a:bodyPr/>
          <a:lstStyle/>
          <a:p>
            <a:pPr marL="0" indent="0" algn="just">
              <a:buNone/>
            </a:pPr>
            <a:r>
              <a:rPr lang="en-US" sz="3200" dirty="0"/>
              <a:t>A forest can also be defined as an ordered set of zero or more general trees. While a general tree must have a root, a forest on the other hand may be empty because by definition it is a set, and sets can be empty. We can convert a forest into a tree by adding a single node as the root node of the tree. For example, in the next slide. (a) shows a forest and (b) shows the corresponding tree. Similarly, we can convert a general tree into a forest by deleting the root node of the tree.</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dirty="0"/>
          </a:p>
        </p:txBody>
      </p:sp>
    </p:spTree>
    <p:extLst>
      <p:ext uri="{BB962C8B-B14F-4D97-AF65-F5344CB8AC3E}">
        <p14:creationId xmlns:p14="http://schemas.microsoft.com/office/powerpoint/2010/main" val="3760558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82525"/>
          </a:xfrm>
        </p:spPr>
        <p:txBody>
          <a:bodyPr/>
          <a:lstStyle/>
          <a:p>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47651"/>
            <a:ext cx="7975798" cy="4791446"/>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dirty="0"/>
          </a:p>
        </p:txBody>
      </p:sp>
    </p:spTree>
    <p:extLst>
      <p:ext uri="{BB962C8B-B14F-4D97-AF65-F5344CB8AC3E}">
        <p14:creationId xmlns:p14="http://schemas.microsoft.com/office/powerpoint/2010/main" val="363692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32657"/>
            <a:ext cx="7886700" cy="313010"/>
          </a:xfrm>
        </p:spPr>
        <p:txBody>
          <a:bodyPr/>
          <a:lstStyle/>
          <a:p>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69183914"/>
              </p:ext>
            </p:extLst>
          </p:nvPr>
        </p:nvGraphicFramePr>
        <p:xfrm>
          <a:off x="1384920" y="908720"/>
          <a:ext cx="6374159" cy="5184576"/>
        </p:xfrm>
        <a:graphic>
          <a:graphicData uri="http://schemas.openxmlformats.org/drawingml/2006/table">
            <a:tbl>
              <a:tblPr/>
              <a:tblGrid>
                <a:gridCol w="6374159">
                  <a:extLst>
                    <a:ext uri="{9D8B030D-6E8A-4147-A177-3AD203B41FA5}">
                      <a16:colId xmlns:a16="http://schemas.microsoft.com/office/drawing/2014/main" val="1618097508"/>
                    </a:ext>
                  </a:extLst>
                </a:gridCol>
              </a:tblGrid>
              <a:tr h="5184576">
                <a:tc>
                  <a:txBody>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303030"/>
                          </a:solidFill>
                          <a:effectLst/>
                          <a:latin typeface="Arimo"/>
                        </a:rPr>
                        <a:t>Tree data structure may be defined as-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algn="ctr" fontAlgn="base"/>
                      <a:endParaRPr lang="en-US" sz="2400" dirty="0">
                        <a:effectLst/>
                      </a:endParaRPr>
                    </a:p>
                    <a:p>
                      <a:pPr marL="342900" indent="-342900" algn="just" fontAlgn="base">
                        <a:buFont typeface="Arial" panose="020B0604020202020204" pitchFamily="34" charset="0"/>
                        <a:buChar char="•"/>
                      </a:pPr>
                      <a:r>
                        <a:rPr lang="en-US" sz="2400" dirty="0">
                          <a:effectLst/>
                        </a:rPr>
                        <a:t>Tree is a non-linear data structure which organizes data in a hierarchical structure and this is a recursive definition.</a:t>
                      </a:r>
                    </a:p>
                    <a:p>
                      <a:pPr algn="ctr" fontAlgn="base"/>
                      <a:r>
                        <a:rPr lang="en-US" sz="1600" b="1" dirty="0">
                          <a:effectLst/>
                        </a:rPr>
                        <a:t>OR</a:t>
                      </a:r>
                      <a:endParaRPr lang="en-US" sz="2400" dirty="0">
                        <a:effectLst/>
                      </a:endParaRPr>
                    </a:p>
                    <a:p>
                      <a:pPr marL="342900" indent="-342900" algn="just" fontAlgn="base">
                        <a:buFont typeface="Arial" panose="020B0604020202020204" pitchFamily="34" charset="0"/>
                        <a:buChar char="•"/>
                      </a:pPr>
                      <a:r>
                        <a:rPr lang="en-US" sz="2400" dirty="0">
                          <a:effectLst/>
                        </a:rPr>
                        <a:t>A tree is a connected graph without any circuits.</a:t>
                      </a:r>
                    </a:p>
                    <a:p>
                      <a:pPr algn="ctr" fontAlgn="base"/>
                      <a:r>
                        <a:rPr lang="en-US" sz="1600" b="1" dirty="0">
                          <a:effectLst/>
                        </a:rPr>
                        <a:t>OR</a:t>
                      </a:r>
                      <a:endParaRPr lang="en-US" sz="2400" dirty="0">
                        <a:effectLst/>
                      </a:endParaRPr>
                    </a:p>
                    <a:p>
                      <a:pPr marL="342900" indent="-342900" algn="just" fontAlgn="base">
                        <a:buFont typeface="Arial" panose="020B0604020202020204" pitchFamily="34" charset="0"/>
                        <a:buChar char="•"/>
                      </a:pPr>
                      <a:r>
                        <a:rPr lang="en-US" sz="2400" dirty="0">
                          <a:effectLst/>
                        </a:rPr>
                        <a:t>If in a graph, there is one and only one path between every pair of vertices, then graph is called as a tree.</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185165632"/>
                  </a:ext>
                </a:extLst>
              </a:tr>
            </a:tbl>
          </a:graphicData>
        </a:graphic>
      </p:graphicFrame>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421857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r>
              <a:rPr lang="en-US" dirty="0"/>
              <a:t>Binary Trees</a:t>
            </a:r>
          </a:p>
        </p:txBody>
      </p:sp>
      <p:sp>
        <p:nvSpPr>
          <p:cNvPr id="3" name="Content Placeholder 2"/>
          <p:cNvSpPr>
            <a:spLocks noGrp="1"/>
          </p:cNvSpPr>
          <p:nvPr>
            <p:ph idx="1"/>
          </p:nvPr>
        </p:nvSpPr>
        <p:spPr>
          <a:xfrm>
            <a:off x="628650" y="1052736"/>
            <a:ext cx="7886700" cy="5124227"/>
          </a:xfrm>
        </p:spPr>
        <p:txBody>
          <a:bodyPr/>
          <a:lstStyle/>
          <a:p>
            <a:pPr marL="0" indent="0" algn="just">
              <a:buNone/>
            </a:pPr>
            <a:r>
              <a:rPr lang="en-US" sz="3200" dirty="0"/>
              <a:t>A binary tree is a data structure that is defined as a collection of elements called nodes. In a binary tree, the topmost element is called the root node, and each node has 0, 1, or at the most 2 children. A node that has zero children is called a leaf node or a terminal node. Every node contains a data element, a left pointer which points to the left child, and a right pointer which points to the right child. The root element is pointed by a 'root' pointer. If root = NULL, then it means the tree is empty.</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754580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258" y="1293909"/>
            <a:ext cx="5645054" cy="5062441"/>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381082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endParaRPr lang="en-US" dirty="0"/>
          </a:p>
        </p:txBody>
      </p:sp>
      <p:sp>
        <p:nvSpPr>
          <p:cNvPr id="3" name="Content Placeholder 2"/>
          <p:cNvSpPr>
            <a:spLocks noGrp="1"/>
          </p:cNvSpPr>
          <p:nvPr>
            <p:ph idx="1"/>
          </p:nvPr>
        </p:nvSpPr>
        <p:spPr>
          <a:xfrm>
            <a:off x="628650" y="1340768"/>
            <a:ext cx="7886700" cy="5015582"/>
          </a:xfrm>
        </p:spPr>
        <p:txBody>
          <a:bodyPr/>
          <a:lstStyle/>
          <a:p>
            <a:pPr algn="just"/>
            <a:r>
              <a:rPr lang="en-US" sz="3200" dirty="0"/>
              <a:t>In the previous slide see a binary tree. In the figure, R is the root node and the two trees T1 and T2 are called the left and right sub-trees of R. T1 is said to be the left successor of R. Likewise, T2 is called the right successor of R. </a:t>
            </a:r>
          </a:p>
          <a:p>
            <a:pPr algn="just"/>
            <a:r>
              <a:rPr lang="en-US" sz="3200" dirty="0"/>
              <a:t>Note that the left sub-tree of the root node consists of the nodes: 2, 4, 5, 8, and 9. Similarly, the right sub-tree of the root node consists of nodes: 3, 6, 7, 10, 11, and 12. </a:t>
            </a:r>
          </a:p>
        </p:txBody>
      </p:sp>
      <p:sp>
        <p:nvSpPr>
          <p:cNvPr id="4" name="Date Placeholder 3"/>
          <p:cNvSpPr>
            <a:spLocks noGrp="1"/>
          </p:cNvSpPr>
          <p:nvPr>
            <p:ph type="dt" sz="half" idx="10"/>
          </p:nvPr>
        </p:nvSpPr>
        <p:spPr>
          <a:xfrm>
            <a:off x="628650" y="6356350"/>
            <a:ext cx="8407846" cy="365125"/>
          </a:xfrm>
        </p:spPr>
        <p:txBody>
          <a:bodyPr/>
          <a:lstStyle/>
          <a:p>
            <a:pPr algn="ctr">
              <a:defRPr/>
            </a:pPr>
            <a:fld id="{1D1EC7FA-0AAC-4A38-92DF-689D1D525D54}" type="datetime2">
              <a:rPr lang="en-US" sz="1600">
                <a:solidFill>
                  <a:srgbClr val="FF33CC"/>
                </a:solidFill>
              </a:rPr>
              <a:pPr algn="ctr">
                <a:defRPr/>
              </a:pPr>
              <a:t>Wednesday, November 8, 2023</a:t>
            </a:fld>
            <a:endParaRPr lang="en-US" sz="1600" dirty="0">
              <a:solidFill>
                <a:srgbClr val="FF33CC"/>
              </a:solidFill>
            </a:endParaRPr>
          </a:p>
        </p:txBody>
      </p:sp>
    </p:spTree>
    <p:extLst>
      <p:ext uri="{BB962C8B-B14F-4D97-AF65-F5344CB8AC3E}">
        <p14:creationId xmlns:p14="http://schemas.microsoft.com/office/powerpoint/2010/main" val="3253514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endParaRPr lang="en-US" dirty="0"/>
          </a:p>
        </p:txBody>
      </p:sp>
      <p:sp>
        <p:nvSpPr>
          <p:cNvPr id="3" name="Content Placeholder 2"/>
          <p:cNvSpPr>
            <a:spLocks noGrp="1"/>
          </p:cNvSpPr>
          <p:nvPr>
            <p:ph idx="1"/>
          </p:nvPr>
        </p:nvSpPr>
        <p:spPr>
          <a:xfrm>
            <a:off x="628650" y="1052736"/>
            <a:ext cx="7886700" cy="5400600"/>
          </a:xfrm>
        </p:spPr>
        <p:txBody>
          <a:bodyPr/>
          <a:lstStyle/>
          <a:p>
            <a:pPr algn="just"/>
            <a:r>
              <a:rPr lang="en-US" dirty="0"/>
              <a:t>In the tree, root node 1 has two successors: 2 and 3. Node 2 has two successor nodes: 4 and 5. Node 4 has two successors: 8 and 9. Node 5 has no successor. Node 3 has two successor nodes: 6 and 7. Node 6 has two successors: 10 and 11. Finally, node 7 has only one successor: 12. </a:t>
            </a:r>
          </a:p>
          <a:p>
            <a:pPr algn="just"/>
            <a:r>
              <a:rPr lang="en-US" dirty="0"/>
              <a:t>A binary tree is recursive by definition as every node in the tree contains a left sub-tree and a right sub-tree. Even the terminal nodes contain an empty left sub-tree and an empty right sub-tree. Look at binary tree in the previous slide, nodes 5, 8, 9, 10, 11, and 12 have no successors and thus said to have empty sub-trees.</a:t>
            </a:r>
          </a:p>
          <a:p>
            <a:pPr marL="0" indent="0" algn="just">
              <a:buNone/>
            </a:pPr>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220532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15603"/>
          </a:xfrm>
        </p:spPr>
        <p:txBody>
          <a:bodyPr/>
          <a:lstStyle/>
          <a:p>
            <a:r>
              <a:rPr lang="en-US" dirty="0"/>
              <a:t>Terminology</a:t>
            </a:r>
          </a:p>
        </p:txBody>
      </p:sp>
      <p:sp>
        <p:nvSpPr>
          <p:cNvPr id="3" name="Content Placeholder 2"/>
          <p:cNvSpPr>
            <a:spLocks noGrp="1"/>
          </p:cNvSpPr>
          <p:nvPr>
            <p:ph idx="1"/>
          </p:nvPr>
        </p:nvSpPr>
        <p:spPr>
          <a:xfrm>
            <a:off x="628650" y="1052736"/>
            <a:ext cx="7886700" cy="5124227"/>
          </a:xfrm>
        </p:spPr>
        <p:txBody>
          <a:bodyPr/>
          <a:lstStyle/>
          <a:p>
            <a:pPr algn="just"/>
            <a:r>
              <a:rPr lang="en-US" sz="3200" b="1" dirty="0"/>
              <a:t>Parent:</a:t>
            </a:r>
            <a:r>
              <a:rPr lang="en-US" sz="3200" dirty="0"/>
              <a:t> If N is any node in T that has left successor S1 and right successor S2, then N is called the parent of S1 and S2. Correspondingly, S1 and S2 are called the left child and the right child of N. Every node other than the root node has a parent.</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451901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278" y="1412875"/>
            <a:ext cx="7375444" cy="476408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234832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687611"/>
          </a:xfrm>
        </p:spPr>
        <p:txBody>
          <a:bodyPr/>
          <a:lstStyle/>
          <a:p>
            <a:endParaRPr lang="en-US" dirty="0"/>
          </a:p>
        </p:txBody>
      </p:sp>
      <p:sp>
        <p:nvSpPr>
          <p:cNvPr id="3" name="Content Placeholder 2"/>
          <p:cNvSpPr>
            <a:spLocks noGrp="1"/>
          </p:cNvSpPr>
          <p:nvPr>
            <p:ph idx="1"/>
          </p:nvPr>
        </p:nvSpPr>
        <p:spPr>
          <a:xfrm>
            <a:off x="628650" y="1196752"/>
            <a:ext cx="7886700" cy="5159598"/>
          </a:xfrm>
        </p:spPr>
        <p:txBody>
          <a:bodyPr/>
          <a:lstStyle/>
          <a:p>
            <a:pPr algn="just"/>
            <a:r>
              <a:rPr lang="en-US" sz="3400" b="1" dirty="0"/>
              <a:t>Level number: </a:t>
            </a:r>
            <a:r>
              <a:rPr lang="en-US" sz="3200" dirty="0"/>
              <a:t>Every node in the binary tree is assigned a level number in previous slide. The root node is defined to be at level 0. The left and the right child of the root node have a level number 1. Similarly, every node is at one level higher than its parents. So all child nodes are defined to have level number as parent's level number + 1</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dirty="0"/>
          </a:p>
        </p:txBody>
      </p:sp>
    </p:spTree>
    <p:extLst>
      <p:ext uri="{BB962C8B-B14F-4D97-AF65-F5344CB8AC3E}">
        <p14:creationId xmlns:p14="http://schemas.microsoft.com/office/powerpoint/2010/main" val="170011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399579"/>
          </a:xfrm>
        </p:spPr>
        <p:txBody>
          <a:bodyPr/>
          <a:lstStyle/>
          <a:p>
            <a:endParaRPr lang="en-US" dirty="0"/>
          </a:p>
        </p:txBody>
      </p:sp>
      <p:sp>
        <p:nvSpPr>
          <p:cNvPr id="3" name="Content Placeholder 2"/>
          <p:cNvSpPr>
            <a:spLocks noGrp="1"/>
          </p:cNvSpPr>
          <p:nvPr>
            <p:ph idx="1"/>
          </p:nvPr>
        </p:nvSpPr>
        <p:spPr>
          <a:xfrm>
            <a:off x="628650" y="764704"/>
            <a:ext cx="7886700" cy="5412259"/>
          </a:xfrm>
        </p:spPr>
        <p:txBody>
          <a:bodyPr/>
          <a:lstStyle/>
          <a:p>
            <a:pPr marL="0" indent="0" algn="just">
              <a:buNone/>
            </a:pPr>
            <a:r>
              <a:rPr lang="en-US" sz="3400" b="1" dirty="0"/>
              <a:t>Degree of a node: </a:t>
            </a:r>
            <a:r>
              <a:rPr lang="en-US" sz="3400" dirty="0"/>
              <a:t>It is equal to the number of children that a node has. The degree of a leaf node is zero. For example, in the tree, degree of node 4 is 2, degree of node 5 is zero and degree of node 7 is 1. </a:t>
            </a:r>
          </a:p>
          <a:p>
            <a:pPr algn="just"/>
            <a:r>
              <a:rPr lang="en-US" sz="3400" b="1" dirty="0"/>
              <a:t>Sibling:</a:t>
            </a:r>
            <a:r>
              <a:rPr lang="en-US" sz="3400" dirty="0"/>
              <a:t> All nodes that are at the same level and share the same parent are called siblings (children from same parent). For example, nodes 2 and 3; nodes 4 and 5; nodes 6 and 7; nodes 8 and 9; and nodes 10 and 11 are siblings.</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207058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2655"/>
            <a:ext cx="8676456" cy="576065"/>
          </a:xfrm>
        </p:spPr>
        <p:txBody>
          <a:bodyPr/>
          <a:lstStyle/>
          <a:p>
            <a:pPr algn="just"/>
            <a:r>
              <a:rPr lang="en-US" sz="3600" dirty="0"/>
              <a:t>Creating a Binary Tree from a General Tree</a:t>
            </a:r>
          </a:p>
        </p:txBody>
      </p:sp>
      <p:sp>
        <p:nvSpPr>
          <p:cNvPr id="3" name="Content Placeholder 2"/>
          <p:cNvSpPr>
            <a:spLocks noGrp="1"/>
          </p:cNvSpPr>
          <p:nvPr>
            <p:ph idx="1"/>
          </p:nvPr>
        </p:nvSpPr>
        <p:spPr>
          <a:xfrm>
            <a:off x="628650" y="908720"/>
            <a:ext cx="7886700" cy="5447630"/>
          </a:xfrm>
        </p:spPr>
        <p:txBody>
          <a:bodyPr/>
          <a:lstStyle/>
          <a:p>
            <a:pPr algn="just"/>
            <a:r>
              <a:rPr lang="en-US" sz="3100" dirty="0"/>
              <a:t>The rules for converting a general tree to a binary tree are given below. Note that a general tree is converted into a binary tree and not a binary search tree. </a:t>
            </a:r>
          </a:p>
          <a:p>
            <a:pPr algn="just"/>
            <a:r>
              <a:rPr lang="en-US" sz="3100" dirty="0"/>
              <a:t>Rule 1: Root of the binary tree = Root of the general tree </a:t>
            </a:r>
          </a:p>
          <a:p>
            <a:pPr algn="just"/>
            <a:r>
              <a:rPr lang="en-US" sz="3100" dirty="0"/>
              <a:t>Rule 2: Left child of a node = Leftmost child of the node in the binary tree in the general tree </a:t>
            </a:r>
          </a:p>
          <a:p>
            <a:pPr algn="just"/>
            <a:r>
              <a:rPr lang="en-US" sz="3100" dirty="0"/>
              <a:t>Rule 3: Right child of a node in the binary tree = Right sibling of the node in the general tree.</a:t>
            </a:r>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787256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047651"/>
          </a:xfrm>
        </p:spPr>
        <p:txBody>
          <a:bodyPr/>
          <a:lstStyle/>
          <a:p>
            <a:r>
              <a:rPr lang="en-US" dirty="0"/>
              <a:t>Convert the given general tree into a binary tree</a:t>
            </a:r>
          </a:p>
        </p:txBody>
      </p:sp>
      <p:sp>
        <p:nvSpPr>
          <p:cNvPr id="3" name="Content Placeholder 2"/>
          <p:cNvSpPr>
            <a:spLocks noGrp="1"/>
          </p:cNvSpPr>
          <p:nvPr>
            <p:ph idx="1"/>
          </p:nvPr>
        </p:nvSpPr>
        <p:spPr>
          <a:xfrm>
            <a:off x="628650" y="1412776"/>
            <a:ext cx="7886700" cy="4764187"/>
          </a:xfrm>
        </p:spPr>
        <p:txBody>
          <a:bodyPr/>
          <a:lstStyle/>
          <a:p>
            <a:r>
              <a:rPr lang="en-US" dirty="0"/>
              <a:t>Step 1: Node A is the root of the general tree, so it will also be the root of the binary tree.</a:t>
            </a:r>
          </a:p>
          <a:p>
            <a:endParaRPr lang="en-US" dirty="0"/>
          </a:p>
          <a:p>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1D1EC7FA-0AAC-4A38-92DF-689D1D525D54}" type="datetime2">
              <a:rPr kumimoji="0" 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Wednesday, November 8, 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2708920"/>
            <a:ext cx="4187924" cy="3168352"/>
          </a:xfrm>
          <a:prstGeom prst="rect">
            <a:avLst/>
          </a:prstGeom>
        </p:spPr>
      </p:pic>
    </p:spTree>
    <p:extLst>
      <p:ext uri="{BB962C8B-B14F-4D97-AF65-F5344CB8AC3E}">
        <p14:creationId xmlns:p14="http://schemas.microsoft.com/office/powerpoint/2010/main" val="414664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759619"/>
          </a:xfrm>
        </p:spPr>
        <p:txBody>
          <a:bodyPr/>
          <a:lstStyle/>
          <a:p>
            <a:pPr algn="ctr"/>
            <a:br>
              <a:rPr lang="en-US" sz="4000" b="1" u="sng" dirty="0"/>
            </a:br>
            <a:r>
              <a:rPr lang="en-US" sz="4000" dirty="0"/>
              <a:t>Example</a:t>
            </a:r>
            <a:br>
              <a:rPr lang="en-US" sz="4000" dirty="0"/>
            </a:br>
            <a:endParaRPr lang="en-US" sz="4000" dirty="0"/>
          </a:p>
        </p:txBody>
      </p:sp>
      <p:sp>
        <p:nvSpPr>
          <p:cNvPr id="3" name="Content Placeholder 2"/>
          <p:cNvSpPr>
            <a:spLocks noGrp="1"/>
          </p:cNvSpPr>
          <p:nvPr>
            <p:ph idx="1"/>
          </p:nvPr>
        </p:nvSpPr>
        <p:spPr>
          <a:xfrm>
            <a:off x="3815508" y="7072718"/>
            <a:ext cx="6932627" cy="5754026"/>
          </a:xfrm>
        </p:spPr>
        <p:txBody>
          <a:bodyPr/>
          <a:lstStyle/>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3074" name="Picture 2" descr="https://www.gatevidyalay.com/wp-content/uploads/2018/07/Tree-Data-Structur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276872"/>
            <a:ext cx="7056783"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96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903635"/>
          </a:xfrm>
        </p:spPr>
        <p:txBody>
          <a:bodyPr/>
          <a:lstStyle/>
          <a:p>
            <a:endParaRPr lang="en-US" dirty="0"/>
          </a:p>
        </p:txBody>
      </p:sp>
      <p:sp>
        <p:nvSpPr>
          <p:cNvPr id="3" name="Content Placeholder 2"/>
          <p:cNvSpPr>
            <a:spLocks noGrp="1"/>
          </p:cNvSpPr>
          <p:nvPr>
            <p:ph idx="1"/>
          </p:nvPr>
        </p:nvSpPr>
        <p:spPr>
          <a:xfrm>
            <a:off x="628650" y="1268760"/>
            <a:ext cx="7886700" cy="5087589"/>
          </a:xfrm>
        </p:spPr>
        <p:txBody>
          <a:bodyPr/>
          <a:lstStyle/>
          <a:p>
            <a:pPr algn="just"/>
            <a:r>
              <a:rPr lang="en-US" dirty="0"/>
              <a:t>Step 2: Left child of node A is the leftmost child of node A in the general tree and right child of node A is the right sibling of the node A in the general tree. Since node A has no right sibling in the general tree, it has no right child in the binary tree.</a:t>
            </a:r>
          </a:p>
          <a:p>
            <a:pPr algn="just"/>
            <a:endParaRPr lang="en-US" dirty="0"/>
          </a:p>
          <a:p>
            <a:pPr algn="just"/>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7" y="3429000"/>
            <a:ext cx="5400601" cy="2927350"/>
          </a:xfrm>
          <a:prstGeom prst="rect">
            <a:avLst/>
          </a:prstGeom>
        </p:spPr>
      </p:pic>
    </p:spTree>
    <p:extLst>
      <p:ext uri="{BB962C8B-B14F-4D97-AF65-F5344CB8AC3E}">
        <p14:creationId xmlns:p14="http://schemas.microsoft.com/office/powerpoint/2010/main" val="3317656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lstStyle/>
          <a:p>
            <a:pPr algn="just"/>
            <a:r>
              <a:rPr lang="en-US" sz="3200" dirty="0"/>
              <a:t>Step 3: Now process node B. Left child of B is E and its right child is C (right sibling in general tree).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23101" y="1825625"/>
            <a:ext cx="3021307" cy="435133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319914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lstStyle/>
          <a:p>
            <a:r>
              <a:rPr lang="en-US" sz="3200" dirty="0"/>
              <a:t>Step 4: Now process node C. Left child of C is F (leftmost child) and its right child is D (right sibling in general tree).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33793" y="1825625"/>
            <a:ext cx="3676913" cy="435133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456605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1"/>
          </p:nvPr>
        </p:nvSpPr>
        <p:spPr/>
        <p:txBody>
          <a:bodyPr/>
          <a:lstStyle/>
          <a:p>
            <a:pPr algn="just"/>
            <a:r>
              <a:rPr lang="en-US" sz="3200" dirty="0"/>
              <a:t>Step 5: Now process node D. Left child of D is I (leftmost child). There will be no right child of D because it has no right sibling in the general tree.</a:t>
            </a:r>
          </a:p>
        </p:txBody>
      </p:sp>
      <p:pic>
        <p:nvPicPr>
          <p:cNvPr id="10" name="Content Placeholder 9"/>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716016" y="1825625"/>
            <a:ext cx="3799333" cy="435133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422905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365125"/>
            <a:ext cx="7886700" cy="615603"/>
          </a:xfrm>
        </p:spPr>
        <p:txBody>
          <a:bodyPr/>
          <a:lstStyle/>
          <a:p>
            <a:endParaRPr lang="en-US" dirty="0"/>
          </a:p>
        </p:txBody>
      </p:sp>
      <p:sp>
        <p:nvSpPr>
          <p:cNvPr id="6" name="Content Placeholder 5"/>
          <p:cNvSpPr>
            <a:spLocks noGrp="1"/>
          </p:cNvSpPr>
          <p:nvPr>
            <p:ph sz="half" idx="1"/>
          </p:nvPr>
        </p:nvSpPr>
        <p:spPr>
          <a:xfrm>
            <a:off x="628650" y="980728"/>
            <a:ext cx="3886200" cy="5196235"/>
          </a:xfrm>
        </p:spPr>
        <p:txBody>
          <a:bodyPr/>
          <a:lstStyle/>
          <a:p>
            <a:pPr algn="just"/>
            <a:r>
              <a:rPr lang="en-US" sz="3200" dirty="0"/>
              <a:t>Step 6: Now process node I. There will be no left child of I in the binary tree because I has no left child in the general tree. However, I has a right sibling J, so it will be added as the right child of I.</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3438" y="981075"/>
            <a:ext cx="3871911" cy="519588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1092177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365125"/>
            <a:ext cx="7886700" cy="543595"/>
          </a:xfrm>
        </p:spPr>
        <p:txBody>
          <a:bodyPr/>
          <a:lstStyle/>
          <a:p>
            <a:endParaRPr lang="en-US" dirty="0"/>
          </a:p>
        </p:txBody>
      </p:sp>
      <p:sp>
        <p:nvSpPr>
          <p:cNvPr id="6" name="Content Placeholder 5"/>
          <p:cNvSpPr>
            <a:spLocks noGrp="1"/>
          </p:cNvSpPr>
          <p:nvPr>
            <p:ph sz="half" idx="1"/>
          </p:nvPr>
        </p:nvSpPr>
        <p:spPr>
          <a:xfrm>
            <a:off x="628650" y="908720"/>
            <a:ext cx="3886200" cy="5268243"/>
          </a:xfrm>
        </p:spPr>
        <p:txBody>
          <a:bodyPr/>
          <a:lstStyle/>
          <a:p>
            <a:pPr algn="just"/>
            <a:r>
              <a:rPr lang="en-US" sz="3200" dirty="0"/>
              <a:t>Step 7: Now process node J. Left child of J is K (leftmost child). There will be no right child of J because it has no right sibling in the general tree.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3439" y="908050"/>
            <a:ext cx="3871912" cy="5268913"/>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873744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365125"/>
            <a:ext cx="7886700" cy="615603"/>
          </a:xfrm>
        </p:spPr>
        <p:txBody>
          <a:bodyPr/>
          <a:lstStyle/>
          <a:p>
            <a:endParaRPr lang="en-US" dirty="0"/>
          </a:p>
        </p:txBody>
      </p:sp>
      <p:sp>
        <p:nvSpPr>
          <p:cNvPr id="6" name="Content Placeholder 5"/>
          <p:cNvSpPr>
            <a:spLocks noGrp="1"/>
          </p:cNvSpPr>
          <p:nvPr>
            <p:ph sz="half" idx="1"/>
          </p:nvPr>
        </p:nvSpPr>
        <p:spPr>
          <a:xfrm>
            <a:off x="628650" y="980728"/>
            <a:ext cx="3886200" cy="5196235"/>
          </a:xfrm>
        </p:spPr>
        <p:txBody>
          <a:bodyPr/>
          <a:lstStyle/>
          <a:p>
            <a:pPr algn="just"/>
            <a:r>
              <a:rPr lang="en-US" sz="3200" dirty="0"/>
              <a:t>Step 8: Now process all the unprocessed nodes (E, F, G, H, K) in the same fashion, so the resultant binary tree can be given as follows.</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3438" y="981075"/>
            <a:ext cx="3871912" cy="5195888"/>
          </a:xfrm>
        </p:spPr>
      </p:pic>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850752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8531" cy="6858000"/>
          </a:xfrm>
          <a:prstGeom prst="rect">
            <a:avLst/>
          </a:prstGeom>
        </p:spPr>
      </p:pic>
      <p:sp>
        <p:nvSpPr>
          <p:cNvPr id="3" name="Date Placeholder 2"/>
          <p:cNvSpPr>
            <a:spLocks noGrp="1"/>
          </p:cNvSpPr>
          <p:nvPr>
            <p:ph type="dt" sz="half" idx="10"/>
          </p:nvPr>
        </p:nvSpPr>
        <p:spPr/>
        <p:txBody>
          <a:bodyPr/>
          <a:lstStyle/>
          <a:p>
            <a:pPr>
              <a:defRPr/>
            </a:pPr>
            <a:fld id="{002DC10B-EF43-4893-9AF7-A126AE7990FB}" type="datetime2">
              <a:rPr lang="en-US" smtClean="0"/>
              <a:t>Wednesday, November 8, 2023</a:t>
            </a:fld>
            <a:endParaRPr lang="en-US"/>
          </a:p>
        </p:txBody>
      </p:sp>
    </p:spTree>
    <p:extLst>
      <p:ext uri="{BB962C8B-B14F-4D97-AF65-F5344CB8AC3E}">
        <p14:creationId xmlns:p14="http://schemas.microsoft.com/office/powerpoint/2010/main" val="226319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pPr algn="ctr"/>
            <a:br>
              <a:rPr lang="en-US" b="1" u="sng" dirty="0"/>
            </a:br>
            <a:r>
              <a:rPr lang="en-US" dirty="0"/>
              <a:t>Properties</a:t>
            </a:r>
            <a:br>
              <a:rPr lang="en-US" dirty="0"/>
            </a:br>
            <a:endParaRPr lang="en-US" dirty="0"/>
          </a:p>
        </p:txBody>
      </p:sp>
      <p:sp>
        <p:nvSpPr>
          <p:cNvPr id="3" name="Content Placeholder 2"/>
          <p:cNvSpPr>
            <a:spLocks noGrp="1"/>
          </p:cNvSpPr>
          <p:nvPr>
            <p:ph idx="1"/>
          </p:nvPr>
        </p:nvSpPr>
        <p:spPr>
          <a:xfrm>
            <a:off x="628650" y="1052736"/>
            <a:ext cx="7886700" cy="5124227"/>
          </a:xfrm>
        </p:spPr>
        <p:txBody>
          <a:bodyPr/>
          <a:lstStyle/>
          <a:p>
            <a:r>
              <a:rPr lang="en-US" sz="3200" dirty="0"/>
              <a:t>The important properties of tree data structure are-</a:t>
            </a:r>
          </a:p>
          <a:p>
            <a:r>
              <a:rPr lang="en-US" sz="3200" dirty="0"/>
              <a:t>There is one and only one path between every pair of vertices in a tree.</a:t>
            </a:r>
          </a:p>
          <a:p>
            <a:r>
              <a:rPr lang="en-US" sz="3200" dirty="0"/>
              <a:t>A tree with n vertices has exactly (n-1) edges.</a:t>
            </a:r>
          </a:p>
          <a:p>
            <a:r>
              <a:rPr lang="en-US" sz="3200" dirty="0"/>
              <a:t>A graph is a tree if and only if it is minimally connected.</a:t>
            </a:r>
          </a:p>
          <a:p>
            <a:r>
              <a:rPr lang="en-US" sz="3200" dirty="0"/>
              <a:t>Any connected graph with n vertices and </a:t>
            </a:r>
          </a:p>
          <a:p>
            <a:pPr marL="0" indent="0">
              <a:buNone/>
            </a:pPr>
            <a:r>
              <a:rPr lang="en-US" sz="3200" dirty="0"/>
              <a:t> (n-1) edges is a tree.</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393150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543595"/>
          </a:xfrm>
        </p:spPr>
        <p:txBody>
          <a:bodyPr/>
          <a:lstStyle/>
          <a:p>
            <a:pPr algn="ctr"/>
            <a:br>
              <a:rPr lang="en-US" b="1" u="sng" dirty="0"/>
            </a:br>
            <a:r>
              <a:rPr lang="en-US" dirty="0"/>
              <a:t>Tree Terminology</a:t>
            </a:r>
            <a:br>
              <a:rPr lang="en-US" b="1" dirty="0"/>
            </a:br>
            <a:endParaRPr lang="en-US" dirty="0"/>
          </a:p>
        </p:txBody>
      </p:sp>
      <p:sp>
        <p:nvSpPr>
          <p:cNvPr id="3" name="Content Placeholder 2"/>
          <p:cNvSpPr>
            <a:spLocks noGrp="1"/>
          </p:cNvSpPr>
          <p:nvPr>
            <p:ph idx="1"/>
          </p:nvPr>
        </p:nvSpPr>
        <p:spPr>
          <a:xfrm>
            <a:off x="251521" y="764704"/>
            <a:ext cx="11601674" cy="10776564"/>
          </a:xfrm>
        </p:spPr>
        <p:txBody>
          <a:bodyPr/>
          <a:lstStyle/>
          <a:p>
            <a:endParaRPr lang="en-US" dirty="0"/>
          </a:p>
          <a:p>
            <a:r>
              <a:rPr lang="en-US" dirty="0"/>
              <a:t>The important terms related to tree data structure are-</a:t>
            </a:r>
          </a:p>
          <a:p>
            <a:endParaRPr lang="en-US" dirty="0"/>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pic>
        <p:nvPicPr>
          <p:cNvPr id="4098" name="Picture 2" descr="https://www.gatevidyalay.com/wp-content/uploads/2018/07/Tree-Terminology-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72815"/>
            <a:ext cx="8424936" cy="458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20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831627"/>
          </a:xfrm>
        </p:spPr>
        <p:txBody>
          <a:bodyPr/>
          <a:lstStyle/>
          <a:p>
            <a:br>
              <a:rPr lang="en-US" b="1" u="sng" dirty="0"/>
            </a:br>
            <a:r>
              <a:rPr lang="en-US" b="1" u="sng" dirty="0"/>
              <a:t>1. Root-</a:t>
            </a:r>
            <a:br>
              <a:rPr lang="en-US" b="1" dirty="0"/>
            </a:br>
            <a:endParaRPr lang="en-US" dirty="0"/>
          </a:p>
        </p:txBody>
      </p:sp>
      <p:sp>
        <p:nvSpPr>
          <p:cNvPr id="3" name="Content Placeholder 2"/>
          <p:cNvSpPr>
            <a:spLocks noGrp="1"/>
          </p:cNvSpPr>
          <p:nvPr>
            <p:ph idx="1"/>
          </p:nvPr>
        </p:nvSpPr>
        <p:spPr>
          <a:xfrm>
            <a:off x="628650" y="1340768"/>
            <a:ext cx="7886700" cy="9215659"/>
          </a:xfrm>
        </p:spPr>
        <p:txBody>
          <a:bodyPr/>
          <a:lstStyle/>
          <a:p>
            <a:r>
              <a:rPr lang="en-US" sz="3200" dirty="0"/>
              <a:t>The first node from where the tree originates is called as a </a:t>
            </a:r>
            <a:r>
              <a:rPr lang="en-US" sz="3200" b="1" dirty="0"/>
              <a:t>root node</a:t>
            </a:r>
            <a:r>
              <a:rPr lang="en-US" sz="3200" dirty="0"/>
              <a:t>.</a:t>
            </a:r>
          </a:p>
          <a:p>
            <a:r>
              <a:rPr lang="en-US" sz="3200" dirty="0"/>
              <a:t>In any tree, there must be only one root node.</a:t>
            </a:r>
          </a:p>
          <a:p>
            <a:r>
              <a:rPr lang="en-US" sz="3200" dirty="0"/>
              <a:t>We can never have multiple root nodes in a tree data structure.</a:t>
            </a:r>
          </a:p>
          <a:p>
            <a:endParaRPr lang="en-US" dirty="0"/>
          </a:p>
        </p:txBody>
      </p:sp>
      <p:sp>
        <p:nvSpPr>
          <p:cNvPr id="4" name="Date Placeholder 3"/>
          <p:cNvSpPr>
            <a:spLocks noGrp="1"/>
          </p:cNvSpPr>
          <p:nvPr>
            <p:ph type="dt" sz="half" idx="10"/>
          </p:nvPr>
        </p:nvSpPr>
        <p:spPr/>
        <p:txBody>
          <a:bodyPr/>
          <a:lstStyle/>
          <a:p>
            <a:pPr>
              <a:defRPr/>
            </a:pPr>
            <a:fld id="{1D1EC7FA-0AAC-4A38-92DF-689D1D525D54}" type="datetime2">
              <a:rPr lang="en-US" smtClean="0"/>
              <a:t>Wednesday, November 8, 2023</a:t>
            </a:fld>
            <a:endParaRPr lang="en-US"/>
          </a:p>
        </p:txBody>
      </p:sp>
    </p:spTree>
    <p:extLst>
      <p:ext uri="{BB962C8B-B14F-4D97-AF65-F5344CB8AC3E}">
        <p14:creationId xmlns:p14="http://schemas.microsoft.com/office/powerpoint/2010/main" val="22822631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17321</TotalTime>
  <Words>2823</Words>
  <Application>Microsoft Office PowerPoint</Application>
  <PresentationFormat>On-screen Show (4:3)</PresentationFormat>
  <Paragraphs>258</Paragraphs>
  <Slides>67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Arimo</vt:lpstr>
      <vt:lpstr>Calibri</vt:lpstr>
      <vt:lpstr>Calibri Light</vt:lpstr>
      <vt:lpstr>Lucida Sans Unicode</vt:lpstr>
      <vt:lpstr>Office Theme</vt:lpstr>
      <vt:lpstr>PowerPoint Presentation</vt:lpstr>
      <vt:lpstr>Introduction to TREE</vt:lpstr>
      <vt:lpstr>CONTD…</vt:lpstr>
      <vt:lpstr>PowerPoint Presentation</vt:lpstr>
      <vt:lpstr>PowerPoint Presentation</vt:lpstr>
      <vt:lpstr> Example </vt:lpstr>
      <vt:lpstr> Properties </vt:lpstr>
      <vt:lpstr> Tree Terminology </vt:lpstr>
      <vt:lpstr> 1. Root- </vt:lpstr>
      <vt:lpstr>PowerPoint Presentation</vt:lpstr>
      <vt:lpstr>2. Edge- </vt:lpstr>
      <vt:lpstr>PowerPoint Presentation</vt:lpstr>
      <vt:lpstr> 3. Parent- </vt:lpstr>
      <vt:lpstr>PowerPoint Presentation</vt:lpstr>
      <vt:lpstr>PowerPoint Presentation</vt:lpstr>
      <vt:lpstr> 4. Child- </vt:lpstr>
      <vt:lpstr>PowerPoint Presentation</vt:lpstr>
      <vt:lpstr>PowerPoint Presentation</vt:lpstr>
      <vt:lpstr> 5. Siblings- </vt:lpstr>
      <vt:lpstr>PowerPoint Presentation</vt:lpstr>
      <vt:lpstr>PowerPoint Presentation</vt:lpstr>
      <vt:lpstr> 6. Degree- </vt:lpstr>
      <vt:lpstr>PowerPoint Presentation</vt:lpstr>
      <vt:lpstr>PowerPoint Presentation</vt:lpstr>
      <vt:lpstr> 7. Internal Node- </vt:lpstr>
      <vt:lpstr>PowerPoint Presentation</vt:lpstr>
      <vt:lpstr>PowerPoint Presentation</vt:lpstr>
      <vt:lpstr> 8. Leaf Node- </vt:lpstr>
      <vt:lpstr>PowerPoint Presentation</vt:lpstr>
      <vt:lpstr>PowerPoint Presentation</vt:lpstr>
      <vt:lpstr>9. Level- </vt:lpstr>
      <vt:lpstr>PowerPoint Presentation</vt:lpstr>
      <vt:lpstr> 10. Height- </vt:lpstr>
      <vt:lpstr>PowerPoint Presentation</vt:lpstr>
      <vt:lpstr>PowerPoint Presentation</vt:lpstr>
      <vt:lpstr> 11. Depth- </vt:lpstr>
      <vt:lpstr>PowerPoint Presentation</vt:lpstr>
      <vt:lpstr>PowerPoint Presentation</vt:lpstr>
      <vt:lpstr> 12. Subtree- </vt:lpstr>
      <vt:lpstr>PowerPoint Presentation</vt:lpstr>
      <vt:lpstr> 13. Forest- </vt:lpstr>
      <vt:lpstr>PowerPoint Presentation</vt:lpstr>
      <vt:lpstr>TYPES OF TREES</vt:lpstr>
      <vt:lpstr>General Trees</vt:lpstr>
      <vt:lpstr>PowerPoint Presentation</vt:lpstr>
      <vt:lpstr>Contd…</vt:lpstr>
      <vt:lpstr>Forest…</vt:lpstr>
      <vt:lpstr>PowerPoint Presentation</vt:lpstr>
      <vt:lpstr> </vt:lpstr>
      <vt:lpstr>Binary Trees</vt:lpstr>
      <vt:lpstr>PowerPoint Presentation</vt:lpstr>
      <vt:lpstr>PowerPoint Presentation</vt:lpstr>
      <vt:lpstr>PowerPoint Presentation</vt:lpstr>
      <vt:lpstr>Terminology</vt:lpstr>
      <vt:lpstr>PowerPoint Presentation</vt:lpstr>
      <vt:lpstr>PowerPoint Presentation</vt:lpstr>
      <vt:lpstr>PowerPoint Presentation</vt:lpstr>
      <vt:lpstr>Creating a Binary Tree from a General Tree</vt:lpstr>
      <vt:lpstr>Convert the given general tree into a binary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Tyagi</dc:creator>
  <cp:keywords>Teaching PPT Template</cp:keywords>
  <cp:lastModifiedBy>Paa Kwasi Kesse Manfo Owusu</cp:lastModifiedBy>
  <cp:revision>760</cp:revision>
  <cp:lastPrinted>2015-08-26T16:42:10Z</cp:lastPrinted>
  <dcterms:created xsi:type="dcterms:W3CDTF">2006-08-16T00:00:00Z</dcterms:created>
  <dcterms:modified xsi:type="dcterms:W3CDTF">2023-11-08T22:21:53Z</dcterms:modified>
</cp:coreProperties>
</file>